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81" r:id="rId2"/>
    <p:sldId id="290" r:id="rId3"/>
    <p:sldId id="277" r:id="rId4"/>
    <p:sldId id="291" r:id="rId5"/>
    <p:sldId id="271" r:id="rId6"/>
    <p:sldId id="315" r:id="rId7"/>
    <p:sldId id="272" r:id="rId8"/>
    <p:sldId id="317" r:id="rId9"/>
    <p:sldId id="316" r:id="rId10"/>
    <p:sldId id="310" r:id="rId11"/>
    <p:sldId id="274" r:id="rId12"/>
    <p:sldId id="318" r:id="rId13"/>
    <p:sldId id="319" r:id="rId14"/>
    <p:sldId id="320" r:id="rId15"/>
    <p:sldId id="293" r:id="rId16"/>
    <p:sldId id="295" r:id="rId17"/>
    <p:sldId id="294" r:id="rId18"/>
    <p:sldId id="322" r:id="rId19"/>
    <p:sldId id="298" r:id="rId20"/>
    <p:sldId id="305" r:id="rId21"/>
    <p:sldId id="325" r:id="rId22"/>
    <p:sldId id="299" r:id="rId23"/>
    <p:sldId id="306" r:id="rId24"/>
    <p:sldId id="321" r:id="rId25"/>
    <p:sldId id="300" r:id="rId26"/>
    <p:sldId id="308" r:id="rId27"/>
    <p:sldId id="309" r:id="rId28"/>
    <p:sldId id="307" r:id="rId29"/>
    <p:sldId id="330" r:id="rId30"/>
    <p:sldId id="328" r:id="rId31"/>
    <p:sldId id="329" r:id="rId32"/>
    <p:sldId id="326" r:id="rId33"/>
    <p:sldId id="331" r:id="rId34"/>
    <p:sldId id="332" r:id="rId35"/>
    <p:sldId id="333" r:id="rId36"/>
    <p:sldId id="324" r:id="rId37"/>
    <p:sldId id="304" r:id="rId38"/>
    <p:sldId id="327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6DF"/>
    <a:srgbClr val="44546A"/>
    <a:srgbClr val="F7F7F7"/>
    <a:srgbClr val="EBF1F9"/>
    <a:srgbClr val="F0F4FA"/>
    <a:srgbClr val="F5F6FD"/>
    <a:srgbClr val="DBDFF9"/>
    <a:srgbClr val="FBFBFB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DFCAF8-DD79-4E52-A6E2-63854C13F3AB}" v="284" dt="2021-03-25T02:59:28.5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231EC7-D050-4238-B08E-628DD5A72CC0}" type="doc">
      <dgm:prSet loTypeId="urn:microsoft.com/office/officeart/2005/8/layout/hierarchy1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EE4C7454-D397-4DF0-AD1C-9D79BA8EF5B5}">
      <dgm:prSet phldrT="[텍스트]"/>
      <dgm:spPr>
        <a:solidFill>
          <a:schemeClr val="bg1">
            <a:lumMod val="85000"/>
            <a:alpha val="93000"/>
          </a:schemeClr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dirty="0">
              <a:latin typeface="Source Sans Pro SemiBold" panose="020B0603030403020204" pitchFamily="34" charset="0"/>
            </a:rPr>
            <a:t>실제 기업 </a:t>
          </a:r>
          <a:endParaRPr lang="en-US" altLang="ko-KR" dirty="0">
            <a:latin typeface="Source Sans Pro SemiBold" panose="020B0603030403020204" pitchFamily="34" charset="0"/>
            <a:ea typeface="Source Sans Pro SemiBold" panose="020B0603030403020204" pitchFamily="34" charset="0"/>
          </a:endParaRPr>
        </a:p>
        <a:p>
          <a:pPr latinLnBrk="1"/>
          <a:r>
            <a:rPr lang="en-US" altLang="ko-KR" dirty="0">
              <a:latin typeface="Source Sans Pro SemiBold" panose="020B0603030403020204" pitchFamily="34" charset="0"/>
              <a:ea typeface="Source Sans Pro SemiBold" panose="020B0603030403020204" pitchFamily="34" charset="0"/>
            </a:rPr>
            <a:t>Data </a:t>
          </a:r>
          <a:r>
            <a:rPr lang="ko-KR" altLang="en-US" dirty="0">
              <a:latin typeface="Source Sans Pro SemiBold" panose="020B0603030403020204" pitchFamily="34" charset="0"/>
            </a:rPr>
            <a:t>활용 </a:t>
          </a:r>
        </a:p>
      </dgm:t>
    </dgm:pt>
    <dgm:pt modelId="{17B5CE28-225F-4B33-A131-05AB97678D5A}" type="parTrans" cxnId="{136B5549-0B21-4F9B-92CD-5D2FFF773D27}">
      <dgm:prSet/>
      <dgm:spPr/>
      <dgm:t>
        <a:bodyPr/>
        <a:lstStyle/>
        <a:p>
          <a:pPr latinLnBrk="1"/>
          <a:endParaRPr lang="ko-KR" altLang="en-US"/>
        </a:p>
      </dgm:t>
    </dgm:pt>
    <dgm:pt modelId="{9F12767B-2E90-47C2-BCB8-C4B465CF734E}" type="sibTrans" cxnId="{136B5549-0B21-4F9B-92CD-5D2FFF773D27}">
      <dgm:prSet/>
      <dgm:spPr/>
      <dgm:t>
        <a:bodyPr/>
        <a:lstStyle/>
        <a:p>
          <a:pPr latinLnBrk="1"/>
          <a:endParaRPr lang="ko-KR" altLang="en-US"/>
        </a:p>
      </dgm:t>
    </dgm:pt>
    <dgm:pt modelId="{E10C94B2-C14C-41FF-BC56-4D09BF938665}">
      <dgm:prSet phldrT="[텍스트]"/>
      <dgm:spPr>
        <a:solidFill>
          <a:schemeClr val="bg1">
            <a:lumMod val="85000"/>
            <a:alpha val="93000"/>
          </a:schemeClr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dirty="0">
              <a:latin typeface="Source Sans Pro SemiBold" panose="020B0603030403020204" pitchFamily="34" charset="0"/>
            </a:rPr>
            <a:t>비즈니스 문제 정의 </a:t>
          </a:r>
          <a:endParaRPr lang="en-US" altLang="ko-KR" dirty="0">
            <a:latin typeface="Source Sans Pro SemiBold" panose="020B0603030403020204" pitchFamily="34" charset="0"/>
            <a:ea typeface="Source Sans Pro SemiBold" panose="020B0603030403020204" pitchFamily="34" charset="0"/>
          </a:endParaRPr>
        </a:p>
        <a:p>
          <a:pPr latinLnBrk="1"/>
          <a:r>
            <a:rPr lang="ko-KR" altLang="en-US" dirty="0">
              <a:latin typeface="Source Sans Pro SemiBold" panose="020B0603030403020204" pitchFamily="34" charset="0"/>
            </a:rPr>
            <a:t>및 인사이트 도출</a:t>
          </a:r>
        </a:p>
      </dgm:t>
    </dgm:pt>
    <dgm:pt modelId="{E8956B14-09D9-44F6-A91D-8040898DAC1A}" type="parTrans" cxnId="{32BD584B-F731-48FC-A66E-464F5558BE13}">
      <dgm:prSet/>
      <dgm:spPr/>
      <dgm:t>
        <a:bodyPr/>
        <a:lstStyle/>
        <a:p>
          <a:pPr latinLnBrk="1"/>
          <a:endParaRPr lang="ko-KR" altLang="en-US"/>
        </a:p>
      </dgm:t>
    </dgm:pt>
    <dgm:pt modelId="{9D62238C-9540-4A69-A791-AB59D9554071}" type="sibTrans" cxnId="{32BD584B-F731-48FC-A66E-464F5558BE13}">
      <dgm:prSet/>
      <dgm:spPr/>
      <dgm:t>
        <a:bodyPr/>
        <a:lstStyle/>
        <a:p>
          <a:pPr latinLnBrk="1"/>
          <a:endParaRPr lang="ko-KR" altLang="en-US"/>
        </a:p>
      </dgm:t>
    </dgm:pt>
    <dgm:pt modelId="{10E93852-91D9-43E6-9238-A7725713DC8B}">
      <dgm:prSet phldrT="[텍스트]"/>
      <dgm:spPr>
        <a:solidFill>
          <a:schemeClr val="bg1">
            <a:lumMod val="85000"/>
            <a:alpha val="93000"/>
          </a:schemeClr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en-US" altLang="ko-KR" dirty="0">
              <a:latin typeface="Source Sans Pro SemiBold" panose="020B0603030403020204" pitchFamily="34" charset="0"/>
              <a:ea typeface="Source Sans Pro SemiBold" panose="020B0603030403020204" pitchFamily="34" charset="0"/>
            </a:rPr>
            <a:t>Retail/E-commerce/</a:t>
          </a:r>
          <a:r>
            <a:rPr lang="ko-KR" altLang="en-US" dirty="0">
              <a:latin typeface="Source Sans Pro SemiBold" panose="020B0603030403020204" pitchFamily="34" charset="0"/>
            </a:rPr>
            <a:t>고객분석</a:t>
          </a:r>
        </a:p>
      </dgm:t>
    </dgm:pt>
    <dgm:pt modelId="{4BBB5C27-13CE-4F74-A28E-FCAF17F30D81}" type="parTrans" cxnId="{368B9336-209C-41F3-AD80-36EE5164B708}">
      <dgm:prSet/>
      <dgm:spPr/>
      <dgm:t>
        <a:bodyPr/>
        <a:lstStyle/>
        <a:p>
          <a:pPr latinLnBrk="1"/>
          <a:endParaRPr lang="ko-KR" altLang="en-US"/>
        </a:p>
      </dgm:t>
    </dgm:pt>
    <dgm:pt modelId="{16E4A165-7C0C-4774-B6F4-97CC023E2D81}" type="sibTrans" cxnId="{368B9336-209C-41F3-AD80-36EE5164B708}">
      <dgm:prSet/>
      <dgm:spPr/>
      <dgm:t>
        <a:bodyPr/>
        <a:lstStyle/>
        <a:p>
          <a:pPr latinLnBrk="1"/>
          <a:endParaRPr lang="ko-KR" altLang="en-US"/>
        </a:p>
      </dgm:t>
    </dgm:pt>
    <dgm:pt modelId="{7EF41CDD-D6DB-41D1-B4EF-E559A97F823E}" type="pres">
      <dgm:prSet presAssocID="{D9231EC7-D050-4238-B08E-628DD5A72CC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A315EEB-13A0-4F2F-9708-AD6217CB0B9D}" type="pres">
      <dgm:prSet presAssocID="{EE4C7454-D397-4DF0-AD1C-9D79BA8EF5B5}" presName="hierRoot1" presStyleCnt="0"/>
      <dgm:spPr/>
    </dgm:pt>
    <dgm:pt modelId="{963C92F2-1B9C-4A0D-81EA-99D04A52D23D}" type="pres">
      <dgm:prSet presAssocID="{EE4C7454-D397-4DF0-AD1C-9D79BA8EF5B5}" presName="composite" presStyleCnt="0"/>
      <dgm:spPr/>
    </dgm:pt>
    <dgm:pt modelId="{6FCD7537-5A3C-4FAB-A6D0-172838DC780F}" type="pres">
      <dgm:prSet presAssocID="{EE4C7454-D397-4DF0-AD1C-9D79BA8EF5B5}" presName="background" presStyleLbl="node0" presStyleIdx="0" presStyleCnt="3"/>
      <dgm:spPr>
        <a:solidFill>
          <a:srgbClr val="2C46DF"/>
        </a:solidFill>
      </dgm:spPr>
    </dgm:pt>
    <dgm:pt modelId="{2127A0B0-D5C8-42A4-839D-BB49E44C4502}" type="pres">
      <dgm:prSet presAssocID="{EE4C7454-D397-4DF0-AD1C-9D79BA8EF5B5}" presName="text" presStyleLbl="fgAcc0" presStyleIdx="0" presStyleCnt="3">
        <dgm:presLayoutVars>
          <dgm:chPref val="3"/>
        </dgm:presLayoutVars>
      </dgm:prSet>
      <dgm:spPr/>
    </dgm:pt>
    <dgm:pt modelId="{69A31229-F4BB-4BF5-9B9B-7ACCD058CB4B}" type="pres">
      <dgm:prSet presAssocID="{EE4C7454-D397-4DF0-AD1C-9D79BA8EF5B5}" presName="hierChild2" presStyleCnt="0"/>
      <dgm:spPr/>
    </dgm:pt>
    <dgm:pt modelId="{E8FAECEC-04F0-4BBC-B315-5D51D94D5F90}" type="pres">
      <dgm:prSet presAssocID="{E10C94B2-C14C-41FF-BC56-4D09BF938665}" presName="hierRoot1" presStyleCnt="0"/>
      <dgm:spPr/>
    </dgm:pt>
    <dgm:pt modelId="{7D9F20C2-81AB-4B5D-B5D3-7E8540F9211B}" type="pres">
      <dgm:prSet presAssocID="{E10C94B2-C14C-41FF-BC56-4D09BF938665}" presName="composite" presStyleCnt="0"/>
      <dgm:spPr/>
    </dgm:pt>
    <dgm:pt modelId="{D5F49406-D651-4028-8A33-DBACC8693439}" type="pres">
      <dgm:prSet presAssocID="{E10C94B2-C14C-41FF-BC56-4D09BF938665}" presName="background" presStyleLbl="node0" presStyleIdx="1" presStyleCnt="3"/>
      <dgm:spPr>
        <a:solidFill>
          <a:srgbClr val="2C46DF"/>
        </a:solidFill>
      </dgm:spPr>
    </dgm:pt>
    <dgm:pt modelId="{7485DE5C-673E-424F-9A45-D18F57C084A0}" type="pres">
      <dgm:prSet presAssocID="{E10C94B2-C14C-41FF-BC56-4D09BF938665}" presName="text" presStyleLbl="fgAcc0" presStyleIdx="1" presStyleCnt="3">
        <dgm:presLayoutVars>
          <dgm:chPref val="3"/>
        </dgm:presLayoutVars>
      </dgm:prSet>
      <dgm:spPr/>
    </dgm:pt>
    <dgm:pt modelId="{EDDCE18E-0DC6-4A11-B3E9-372F6043261F}" type="pres">
      <dgm:prSet presAssocID="{E10C94B2-C14C-41FF-BC56-4D09BF938665}" presName="hierChild2" presStyleCnt="0"/>
      <dgm:spPr/>
    </dgm:pt>
    <dgm:pt modelId="{1AA6BBCD-9E2D-4549-BF74-AA00B028A9A2}" type="pres">
      <dgm:prSet presAssocID="{10E93852-91D9-43E6-9238-A7725713DC8B}" presName="hierRoot1" presStyleCnt="0"/>
      <dgm:spPr/>
    </dgm:pt>
    <dgm:pt modelId="{66CF3B66-2B5C-44D6-AACD-4A6B02EBB257}" type="pres">
      <dgm:prSet presAssocID="{10E93852-91D9-43E6-9238-A7725713DC8B}" presName="composite" presStyleCnt="0"/>
      <dgm:spPr/>
    </dgm:pt>
    <dgm:pt modelId="{C2B601A6-A98A-4735-B3BE-C74DC7B8DBAC}" type="pres">
      <dgm:prSet presAssocID="{10E93852-91D9-43E6-9238-A7725713DC8B}" presName="background" presStyleLbl="node0" presStyleIdx="2" presStyleCnt="3"/>
      <dgm:spPr>
        <a:solidFill>
          <a:srgbClr val="2C46DF"/>
        </a:solidFill>
      </dgm:spPr>
    </dgm:pt>
    <dgm:pt modelId="{4C0638AC-5D0B-45DC-A081-DDC971A97F2D}" type="pres">
      <dgm:prSet presAssocID="{10E93852-91D9-43E6-9238-A7725713DC8B}" presName="text" presStyleLbl="fgAcc0" presStyleIdx="2" presStyleCnt="3">
        <dgm:presLayoutVars>
          <dgm:chPref val="3"/>
        </dgm:presLayoutVars>
      </dgm:prSet>
      <dgm:spPr/>
    </dgm:pt>
    <dgm:pt modelId="{2DA53537-2C01-467A-8807-2AC6829A3CB1}" type="pres">
      <dgm:prSet presAssocID="{10E93852-91D9-43E6-9238-A7725713DC8B}" presName="hierChild2" presStyleCnt="0"/>
      <dgm:spPr/>
    </dgm:pt>
  </dgm:ptLst>
  <dgm:cxnLst>
    <dgm:cxn modelId="{CFBA990A-E164-47D1-902C-179A6F11F493}" type="presOf" srcId="{E10C94B2-C14C-41FF-BC56-4D09BF938665}" destId="{7485DE5C-673E-424F-9A45-D18F57C084A0}" srcOrd="0" destOrd="0" presId="urn:microsoft.com/office/officeart/2005/8/layout/hierarchy1"/>
    <dgm:cxn modelId="{84FEC230-30A4-4B5C-BAD2-3AB5583F5CA6}" type="presOf" srcId="{EE4C7454-D397-4DF0-AD1C-9D79BA8EF5B5}" destId="{2127A0B0-D5C8-42A4-839D-BB49E44C4502}" srcOrd="0" destOrd="0" presId="urn:microsoft.com/office/officeart/2005/8/layout/hierarchy1"/>
    <dgm:cxn modelId="{368B9336-209C-41F3-AD80-36EE5164B708}" srcId="{D9231EC7-D050-4238-B08E-628DD5A72CC0}" destId="{10E93852-91D9-43E6-9238-A7725713DC8B}" srcOrd="2" destOrd="0" parTransId="{4BBB5C27-13CE-4F74-A28E-FCAF17F30D81}" sibTransId="{16E4A165-7C0C-4774-B6F4-97CC023E2D81}"/>
    <dgm:cxn modelId="{76F57665-F100-42D6-A1DD-C297E29EF011}" type="presOf" srcId="{D9231EC7-D050-4238-B08E-628DD5A72CC0}" destId="{7EF41CDD-D6DB-41D1-B4EF-E559A97F823E}" srcOrd="0" destOrd="0" presId="urn:microsoft.com/office/officeart/2005/8/layout/hierarchy1"/>
    <dgm:cxn modelId="{136B5549-0B21-4F9B-92CD-5D2FFF773D27}" srcId="{D9231EC7-D050-4238-B08E-628DD5A72CC0}" destId="{EE4C7454-D397-4DF0-AD1C-9D79BA8EF5B5}" srcOrd="0" destOrd="0" parTransId="{17B5CE28-225F-4B33-A131-05AB97678D5A}" sibTransId="{9F12767B-2E90-47C2-BCB8-C4B465CF734E}"/>
    <dgm:cxn modelId="{32BD584B-F731-48FC-A66E-464F5558BE13}" srcId="{D9231EC7-D050-4238-B08E-628DD5A72CC0}" destId="{E10C94B2-C14C-41FF-BC56-4D09BF938665}" srcOrd="1" destOrd="0" parTransId="{E8956B14-09D9-44F6-A91D-8040898DAC1A}" sibTransId="{9D62238C-9540-4A69-A791-AB59D9554071}"/>
    <dgm:cxn modelId="{48206996-6375-4C5E-980A-97C614534BD4}" type="presOf" srcId="{10E93852-91D9-43E6-9238-A7725713DC8B}" destId="{4C0638AC-5D0B-45DC-A081-DDC971A97F2D}" srcOrd="0" destOrd="0" presId="urn:microsoft.com/office/officeart/2005/8/layout/hierarchy1"/>
    <dgm:cxn modelId="{4E678039-7BF8-4E06-B014-AC03FAB2429B}" type="presParOf" srcId="{7EF41CDD-D6DB-41D1-B4EF-E559A97F823E}" destId="{9A315EEB-13A0-4F2F-9708-AD6217CB0B9D}" srcOrd="0" destOrd="0" presId="urn:microsoft.com/office/officeart/2005/8/layout/hierarchy1"/>
    <dgm:cxn modelId="{8EE09EFD-A6EB-4F69-A038-D4DB2C6A7036}" type="presParOf" srcId="{9A315EEB-13A0-4F2F-9708-AD6217CB0B9D}" destId="{963C92F2-1B9C-4A0D-81EA-99D04A52D23D}" srcOrd="0" destOrd="0" presId="urn:microsoft.com/office/officeart/2005/8/layout/hierarchy1"/>
    <dgm:cxn modelId="{DC7FCAC9-F538-4CF2-89D3-E7D6AE5B5C37}" type="presParOf" srcId="{963C92F2-1B9C-4A0D-81EA-99D04A52D23D}" destId="{6FCD7537-5A3C-4FAB-A6D0-172838DC780F}" srcOrd="0" destOrd="0" presId="urn:microsoft.com/office/officeart/2005/8/layout/hierarchy1"/>
    <dgm:cxn modelId="{3B4CDC35-0D93-4F32-8349-AD4775FB6E12}" type="presParOf" srcId="{963C92F2-1B9C-4A0D-81EA-99D04A52D23D}" destId="{2127A0B0-D5C8-42A4-839D-BB49E44C4502}" srcOrd="1" destOrd="0" presId="urn:microsoft.com/office/officeart/2005/8/layout/hierarchy1"/>
    <dgm:cxn modelId="{113C0E8F-E0B7-449E-8A1D-C228A0B2C566}" type="presParOf" srcId="{9A315EEB-13A0-4F2F-9708-AD6217CB0B9D}" destId="{69A31229-F4BB-4BF5-9B9B-7ACCD058CB4B}" srcOrd="1" destOrd="0" presId="urn:microsoft.com/office/officeart/2005/8/layout/hierarchy1"/>
    <dgm:cxn modelId="{02DD5295-238F-4F03-855B-B8ED881A95F0}" type="presParOf" srcId="{7EF41CDD-D6DB-41D1-B4EF-E559A97F823E}" destId="{E8FAECEC-04F0-4BBC-B315-5D51D94D5F90}" srcOrd="1" destOrd="0" presId="urn:microsoft.com/office/officeart/2005/8/layout/hierarchy1"/>
    <dgm:cxn modelId="{F37700FE-CCAC-4E38-9164-70B9BD66AD9E}" type="presParOf" srcId="{E8FAECEC-04F0-4BBC-B315-5D51D94D5F90}" destId="{7D9F20C2-81AB-4B5D-B5D3-7E8540F9211B}" srcOrd="0" destOrd="0" presId="urn:microsoft.com/office/officeart/2005/8/layout/hierarchy1"/>
    <dgm:cxn modelId="{415CD3E4-5421-4002-973E-B10A0674280C}" type="presParOf" srcId="{7D9F20C2-81AB-4B5D-B5D3-7E8540F9211B}" destId="{D5F49406-D651-4028-8A33-DBACC8693439}" srcOrd="0" destOrd="0" presId="urn:microsoft.com/office/officeart/2005/8/layout/hierarchy1"/>
    <dgm:cxn modelId="{DDB093F2-6794-47B1-B3EB-FB9D07CC324E}" type="presParOf" srcId="{7D9F20C2-81AB-4B5D-B5D3-7E8540F9211B}" destId="{7485DE5C-673E-424F-9A45-D18F57C084A0}" srcOrd="1" destOrd="0" presId="urn:microsoft.com/office/officeart/2005/8/layout/hierarchy1"/>
    <dgm:cxn modelId="{AD1C5B90-9073-44F7-BAAF-9A36FCFD5F1F}" type="presParOf" srcId="{E8FAECEC-04F0-4BBC-B315-5D51D94D5F90}" destId="{EDDCE18E-0DC6-4A11-B3E9-372F6043261F}" srcOrd="1" destOrd="0" presId="urn:microsoft.com/office/officeart/2005/8/layout/hierarchy1"/>
    <dgm:cxn modelId="{4437C9E6-C9C7-4D93-8061-75A7B0738C0C}" type="presParOf" srcId="{7EF41CDD-D6DB-41D1-B4EF-E559A97F823E}" destId="{1AA6BBCD-9E2D-4549-BF74-AA00B028A9A2}" srcOrd="2" destOrd="0" presId="urn:microsoft.com/office/officeart/2005/8/layout/hierarchy1"/>
    <dgm:cxn modelId="{172D7A13-0F54-4E1D-8539-EDF694743F4C}" type="presParOf" srcId="{1AA6BBCD-9E2D-4549-BF74-AA00B028A9A2}" destId="{66CF3B66-2B5C-44D6-AACD-4A6B02EBB257}" srcOrd="0" destOrd="0" presId="urn:microsoft.com/office/officeart/2005/8/layout/hierarchy1"/>
    <dgm:cxn modelId="{73F7187B-EFDA-4EB4-A779-2FCB11BC0AAA}" type="presParOf" srcId="{66CF3B66-2B5C-44D6-AACD-4A6B02EBB257}" destId="{C2B601A6-A98A-4735-B3BE-C74DC7B8DBAC}" srcOrd="0" destOrd="0" presId="urn:microsoft.com/office/officeart/2005/8/layout/hierarchy1"/>
    <dgm:cxn modelId="{63E39B4E-B8B7-41FF-A22C-2C9C9C00C2DD}" type="presParOf" srcId="{66CF3B66-2B5C-44D6-AACD-4A6B02EBB257}" destId="{4C0638AC-5D0B-45DC-A081-DDC971A97F2D}" srcOrd="1" destOrd="0" presId="urn:microsoft.com/office/officeart/2005/8/layout/hierarchy1"/>
    <dgm:cxn modelId="{5C7A3079-22EA-4408-A547-23A2D850F678}" type="presParOf" srcId="{1AA6BBCD-9E2D-4549-BF74-AA00B028A9A2}" destId="{2DA53537-2C01-467A-8807-2AC6829A3CB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231EC7-D050-4238-B08E-628DD5A72CC0}" type="doc">
      <dgm:prSet loTypeId="urn:microsoft.com/office/officeart/2005/8/layout/hierarchy1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EE4C7454-D397-4DF0-AD1C-9D79BA8EF5B5}">
      <dgm:prSet phldrT="[텍스트]"/>
      <dgm:spPr>
        <a:solidFill>
          <a:schemeClr val="bg1">
            <a:lumMod val="85000"/>
            <a:alpha val="93000"/>
          </a:schemeClr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dirty="0">
              <a:latin typeface="Source Sans Pro SemiBold" panose="020B0603030403020204" pitchFamily="34" charset="0"/>
            </a:rPr>
            <a:t>신규 </a:t>
          </a:r>
          <a:r>
            <a:rPr lang="en-US" altLang="ko-KR" dirty="0">
              <a:latin typeface="Source Sans Pro SemiBold" panose="020B0603030403020204" pitchFamily="34" charset="0"/>
            </a:rPr>
            <a:t>Seller </a:t>
          </a:r>
          <a:r>
            <a:rPr lang="ko-KR" altLang="en-US" dirty="0">
              <a:latin typeface="Source Sans Pro SemiBold" panose="020B0603030403020204" pitchFamily="34" charset="0"/>
            </a:rPr>
            <a:t>유치</a:t>
          </a:r>
        </a:p>
      </dgm:t>
    </dgm:pt>
    <dgm:pt modelId="{17B5CE28-225F-4B33-A131-05AB97678D5A}" type="parTrans" cxnId="{136B5549-0B21-4F9B-92CD-5D2FFF773D27}">
      <dgm:prSet/>
      <dgm:spPr/>
      <dgm:t>
        <a:bodyPr/>
        <a:lstStyle/>
        <a:p>
          <a:pPr latinLnBrk="1"/>
          <a:endParaRPr lang="ko-KR" altLang="en-US"/>
        </a:p>
      </dgm:t>
    </dgm:pt>
    <dgm:pt modelId="{9F12767B-2E90-47C2-BCB8-C4B465CF734E}" type="sibTrans" cxnId="{136B5549-0B21-4F9B-92CD-5D2FFF773D27}">
      <dgm:prSet/>
      <dgm:spPr/>
      <dgm:t>
        <a:bodyPr/>
        <a:lstStyle/>
        <a:p>
          <a:pPr latinLnBrk="1"/>
          <a:endParaRPr lang="ko-KR" altLang="en-US"/>
        </a:p>
      </dgm:t>
    </dgm:pt>
    <dgm:pt modelId="{E10C94B2-C14C-41FF-BC56-4D09BF938665}">
      <dgm:prSet phldrT="[텍스트]"/>
      <dgm:spPr>
        <a:solidFill>
          <a:schemeClr val="bg1">
            <a:lumMod val="85000"/>
            <a:alpha val="93000"/>
          </a:schemeClr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dirty="0">
              <a:latin typeface="Source Sans Pro SemiBold" panose="020B0603030403020204" pitchFamily="34" charset="0"/>
            </a:rPr>
            <a:t>기존 </a:t>
          </a:r>
          <a:r>
            <a:rPr lang="en-US" altLang="ko-KR" dirty="0">
              <a:latin typeface="Source Sans Pro SemiBold" panose="020B0603030403020204" pitchFamily="34" charset="0"/>
            </a:rPr>
            <a:t>Seller</a:t>
          </a:r>
          <a:r>
            <a:rPr lang="ko-KR" altLang="en-US" dirty="0">
              <a:latin typeface="Source Sans Pro SemiBold" panose="020B0603030403020204" pitchFamily="34" charset="0"/>
            </a:rPr>
            <a:t> 유지</a:t>
          </a:r>
          <a:endParaRPr lang="en-US" altLang="ko-KR" dirty="0">
            <a:latin typeface="Source Sans Pro SemiBold" panose="020B0603030403020204" pitchFamily="34" charset="0"/>
          </a:endParaRPr>
        </a:p>
        <a:p>
          <a:pPr latinLnBrk="1"/>
          <a:r>
            <a:rPr lang="ko-KR" altLang="en-US" dirty="0">
              <a:latin typeface="Source Sans Pro SemiBold" panose="020B0603030403020204" pitchFamily="34" charset="0"/>
            </a:rPr>
            <a:t>및 활성화</a:t>
          </a:r>
        </a:p>
      </dgm:t>
    </dgm:pt>
    <dgm:pt modelId="{E8956B14-09D9-44F6-A91D-8040898DAC1A}" type="parTrans" cxnId="{32BD584B-F731-48FC-A66E-464F5558BE13}">
      <dgm:prSet/>
      <dgm:spPr/>
      <dgm:t>
        <a:bodyPr/>
        <a:lstStyle/>
        <a:p>
          <a:pPr latinLnBrk="1"/>
          <a:endParaRPr lang="ko-KR" altLang="en-US"/>
        </a:p>
      </dgm:t>
    </dgm:pt>
    <dgm:pt modelId="{9D62238C-9540-4A69-A791-AB59D9554071}" type="sibTrans" cxnId="{32BD584B-F731-48FC-A66E-464F5558BE13}">
      <dgm:prSet/>
      <dgm:spPr/>
      <dgm:t>
        <a:bodyPr/>
        <a:lstStyle/>
        <a:p>
          <a:pPr latinLnBrk="1"/>
          <a:endParaRPr lang="ko-KR" altLang="en-US"/>
        </a:p>
      </dgm:t>
    </dgm:pt>
    <dgm:pt modelId="{10E93852-91D9-43E6-9238-A7725713DC8B}">
      <dgm:prSet phldrT="[텍스트]"/>
      <dgm:spPr>
        <a:solidFill>
          <a:schemeClr val="bg1">
            <a:lumMod val="85000"/>
            <a:alpha val="93000"/>
          </a:schemeClr>
        </a:solidFill>
        <a:ln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dirty="0" err="1">
              <a:latin typeface="Source Sans Pro SemiBold" panose="020B0603030403020204" pitchFamily="34" charset="0"/>
              <a:ea typeface="Source Sans Pro SemiBold" panose="020B0603030403020204" pitchFamily="34" charset="0"/>
            </a:rPr>
            <a:t>멤버쉽</a:t>
          </a:r>
          <a:r>
            <a:rPr lang="ko-KR" altLang="en-US" dirty="0">
              <a:latin typeface="Source Sans Pro SemiBold" panose="020B0603030403020204" pitchFamily="34" charset="0"/>
              <a:ea typeface="Source Sans Pro SemiBold" panose="020B0603030403020204" pitchFamily="34" charset="0"/>
            </a:rPr>
            <a:t> </a:t>
          </a:r>
          <a:endParaRPr lang="en-US" altLang="ko-KR" dirty="0">
            <a:latin typeface="Source Sans Pro SemiBold" panose="020B0603030403020204" pitchFamily="34" charset="0"/>
            <a:ea typeface="Source Sans Pro SemiBold" panose="020B0603030403020204" pitchFamily="34" charset="0"/>
          </a:endParaRPr>
        </a:p>
        <a:p>
          <a:pPr latinLnBrk="1"/>
          <a:r>
            <a:rPr lang="ko-KR" altLang="en-US" dirty="0">
              <a:latin typeface="Source Sans Pro SemiBold" panose="020B0603030403020204" pitchFamily="34" charset="0"/>
              <a:ea typeface="Source Sans Pro SemiBold" panose="020B0603030403020204" pitchFamily="34" charset="0"/>
            </a:rPr>
            <a:t>업그레이드</a:t>
          </a:r>
          <a:endParaRPr lang="ko-KR" altLang="en-US" dirty="0">
            <a:latin typeface="Source Sans Pro SemiBold" panose="020B0603030403020204" pitchFamily="34" charset="0"/>
          </a:endParaRPr>
        </a:p>
      </dgm:t>
    </dgm:pt>
    <dgm:pt modelId="{4BBB5C27-13CE-4F74-A28E-FCAF17F30D81}" type="parTrans" cxnId="{368B9336-209C-41F3-AD80-36EE5164B708}">
      <dgm:prSet/>
      <dgm:spPr/>
      <dgm:t>
        <a:bodyPr/>
        <a:lstStyle/>
        <a:p>
          <a:pPr latinLnBrk="1"/>
          <a:endParaRPr lang="ko-KR" altLang="en-US"/>
        </a:p>
      </dgm:t>
    </dgm:pt>
    <dgm:pt modelId="{16E4A165-7C0C-4774-B6F4-97CC023E2D81}" type="sibTrans" cxnId="{368B9336-209C-41F3-AD80-36EE5164B708}">
      <dgm:prSet/>
      <dgm:spPr/>
      <dgm:t>
        <a:bodyPr/>
        <a:lstStyle/>
        <a:p>
          <a:pPr latinLnBrk="1"/>
          <a:endParaRPr lang="ko-KR" altLang="en-US"/>
        </a:p>
      </dgm:t>
    </dgm:pt>
    <dgm:pt modelId="{7EF41CDD-D6DB-41D1-B4EF-E559A97F823E}" type="pres">
      <dgm:prSet presAssocID="{D9231EC7-D050-4238-B08E-628DD5A72CC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A315EEB-13A0-4F2F-9708-AD6217CB0B9D}" type="pres">
      <dgm:prSet presAssocID="{EE4C7454-D397-4DF0-AD1C-9D79BA8EF5B5}" presName="hierRoot1" presStyleCnt="0"/>
      <dgm:spPr/>
    </dgm:pt>
    <dgm:pt modelId="{963C92F2-1B9C-4A0D-81EA-99D04A52D23D}" type="pres">
      <dgm:prSet presAssocID="{EE4C7454-D397-4DF0-AD1C-9D79BA8EF5B5}" presName="composite" presStyleCnt="0"/>
      <dgm:spPr/>
    </dgm:pt>
    <dgm:pt modelId="{6FCD7537-5A3C-4FAB-A6D0-172838DC780F}" type="pres">
      <dgm:prSet presAssocID="{EE4C7454-D397-4DF0-AD1C-9D79BA8EF5B5}" presName="background" presStyleLbl="node0" presStyleIdx="0" presStyleCnt="3"/>
      <dgm:spPr>
        <a:solidFill>
          <a:srgbClr val="2C46DF"/>
        </a:solidFill>
      </dgm:spPr>
    </dgm:pt>
    <dgm:pt modelId="{2127A0B0-D5C8-42A4-839D-BB49E44C4502}" type="pres">
      <dgm:prSet presAssocID="{EE4C7454-D397-4DF0-AD1C-9D79BA8EF5B5}" presName="text" presStyleLbl="fgAcc0" presStyleIdx="0" presStyleCnt="3">
        <dgm:presLayoutVars>
          <dgm:chPref val="3"/>
        </dgm:presLayoutVars>
      </dgm:prSet>
      <dgm:spPr/>
    </dgm:pt>
    <dgm:pt modelId="{69A31229-F4BB-4BF5-9B9B-7ACCD058CB4B}" type="pres">
      <dgm:prSet presAssocID="{EE4C7454-D397-4DF0-AD1C-9D79BA8EF5B5}" presName="hierChild2" presStyleCnt="0"/>
      <dgm:spPr/>
    </dgm:pt>
    <dgm:pt modelId="{E8FAECEC-04F0-4BBC-B315-5D51D94D5F90}" type="pres">
      <dgm:prSet presAssocID="{E10C94B2-C14C-41FF-BC56-4D09BF938665}" presName="hierRoot1" presStyleCnt="0"/>
      <dgm:spPr/>
    </dgm:pt>
    <dgm:pt modelId="{7D9F20C2-81AB-4B5D-B5D3-7E8540F9211B}" type="pres">
      <dgm:prSet presAssocID="{E10C94B2-C14C-41FF-BC56-4D09BF938665}" presName="composite" presStyleCnt="0"/>
      <dgm:spPr/>
    </dgm:pt>
    <dgm:pt modelId="{D5F49406-D651-4028-8A33-DBACC8693439}" type="pres">
      <dgm:prSet presAssocID="{E10C94B2-C14C-41FF-BC56-4D09BF938665}" presName="background" presStyleLbl="node0" presStyleIdx="1" presStyleCnt="3"/>
      <dgm:spPr>
        <a:solidFill>
          <a:srgbClr val="2C46DF"/>
        </a:solidFill>
      </dgm:spPr>
    </dgm:pt>
    <dgm:pt modelId="{7485DE5C-673E-424F-9A45-D18F57C084A0}" type="pres">
      <dgm:prSet presAssocID="{E10C94B2-C14C-41FF-BC56-4D09BF938665}" presName="text" presStyleLbl="fgAcc0" presStyleIdx="1" presStyleCnt="3">
        <dgm:presLayoutVars>
          <dgm:chPref val="3"/>
        </dgm:presLayoutVars>
      </dgm:prSet>
      <dgm:spPr/>
    </dgm:pt>
    <dgm:pt modelId="{EDDCE18E-0DC6-4A11-B3E9-372F6043261F}" type="pres">
      <dgm:prSet presAssocID="{E10C94B2-C14C-41FF-BC56-4D09BF938665}" presName="hierChild2" presStyleCnt="0"/>
      <dgm:spPr/>
    </dgm:pt>
    <dgm:pt modelId="{1AA6BBCD-9E2D-4549-BF74-AA00B028A9A2}" type="pres">
      <dgm:prSet presAssocID="{10E93852-91D9-43E6-9238-A7725713DC8B}" presName="hierRoot1" presStyleCnt="0"/>
      <dgm:spPr/>
    </dgm:pt>
    <dgm:pt modelId="{66CF3B66-2B5C-44D6-AACD-4A6B02EBB257}" type="pres">
      <dgm:prSet presAssocID="{10E93852-91D9-43E6-9238-A7725713DC8B}" presName="composite" presStyleCnt="0"/>
      <dgm:spPr/>
    </dgm:pt>
    <dgm:pt modelId="{C2B601A6-A98A-4735-B3BE-C74DC7B8DBAC}" type="pres">
      <dgm:prSet presAssocID="{10E93852-91D9-43E6-9238-A7725713DC8B}" presName="background" presStyleLbl="node0" presStyleIdx="2" presStyleCnt="3"/>
      <dgm:spPr>
        <a:solidFill>
          <a:srgbClr val="2C46DF"/>
        </a:solidFill>
      </dgm:spPr>
    </dgm:pt>
    <dgm:pt modelId="{4C0638AC-5D0B-45DC-A081-DDC971A97F2D}" type="pres">
      <dgm:prSet presAssocID="{10E93852-91D9-43E6-9238-A7725713DC8B}" presName="text" presStyleLbl="fgAcc0" presStyleIdx="2" presStyleCnt="3">
        <dgm:presLayoutVars>
          <dgm:chPref val="3"/>
        </dgm:presLayoutVars>
      </dgm:prSet>
      <dgm:spPr/>
    </dgm:pt>
    <dgm:pt modelId="{2DA53537-2C01-467A-8807-2AC6829A3CB1}" type="pres">
      <dgm:prSet presAssocID="{10E93852-91D9-43E6-9238-A7725713DC8B}" presName="hierChild2" presStyleCnt="0"/>
      <dgm:spPr/>
    </dgm:pt>
  </dgm:ptLst>
  <dgm:cxnLst>
    <dgm:cxn modelId="{CFBA990A-E164-47D1-902C-179A6F11F493}" type="presOf" srcId="{E10C94B2-C14C-41FF-BC56-4D09BF938665}" destId="{7485DE5C-673E-424F-9A45-D18F57C084A0}" srcOrd="0" destOrd="0" presId="urn:microsoft.com/office/officeart/2005/8/layout/hierarchy1"/>
    <dgm:cxn modelId="{84FEC230-30A4-4B5C-BAD2-3AB5583F5CA6}" type="presOf" srcId="{EE4C7454-D397-4DF0-AD1C-9D79BA8EF5B5}" destId="{2127A0B0-D5C8-42A4-839D-BB49E44C4502}" srcOrd="0" destOrd="0" presId="urn:microsoft.com/office/officeart/2005/8/layout/hierarchy1"/>
    <dgm:cxn modelId="{368B9336-209C-41F3-AD80-36EE5164B708}" srcId="{D9231EC7-D050-4238-B08E-628DD5A72CC0}" destId="{10E93852-91D9-43E6-9238-A7725713DC8B}" srcOrd="2" destOrd="0" parTransId="{4BBB5C27-13CE-4F74-A28E-FCAF17F30D81}" sibTransId="{16E4A165-7C0C-4774-B6F4-97CC023E2D81}"/>
    <dgm:cxn modelId="{76F57665-F100-42D6-A1DD-C297E29EF011}" type="presOf" srcId="{D9231EC7-D050-4238-B08E-628DD5A72CC0}" destId="{7EF41CDD-D6DB-41D1-B4EF-E559A97F823E}" srcOrd="0" destOrd="0" presId="urn:microsoft.com/office/officeart/2005/8/layout/hierarchy1"/>
    <dgm:cxn modelId="{136B5549-0B21-4F9B-92CD-5D2FFF773D27}" srcId="{D9231EC7-D050-4238-B08E-628DD5A72CC0}" destId="{EE4C7454-D397-4DF0-AD1C-9D79BA8EF5B5}" srcOrd="0" destOrd="0" parTransId="{17B5CE28-225F-4B33-A131-05AB97678D5A}" sibTransId="{9F12767B-2E90-47C2-BCB8-C4B465CF734E}"/>
    <dgm:cxn modelId="{32BD584B-F731-48FC-A66E-464F5558BE13}" srcId="{D9231EC7-D050-4238-B08E-628DD5A72CC0}" destId="{E10C94B2-C14C-41FF-BC56-4D09BF938665}" srcOrd="1" destOrd="0" parTransId="{E8956B14-09D9-44F6-A91D-8040898DAC1A}" sibTransId="{9D62238C-9540-4A69-A791-AB59D9554071}"/>
    <dgm:cxn modelId="{48206996-6375-4C5E-980A-97C614534BD4}" type="presOf" srcId="{10E93852-91D9-43E6-9238-A7725713DC8B}" destId="{4C0638AC-5D0B-45DC-A081-DDC971A97F2D}" srcOrd="0" destOrd="0" presId="urn:microsoft.com/office/officeart/2005/8/layout/hierarchy1"/>
    <dgm:cxn modelId="{4E678039-7BF8-4E06-B014-AC03FAB2429B}" type="presParOf" srcId="{7EF41CDD-D6DB-41D1-B4EF-E559A97F823E}" destId="{9A315EEB-13A0-4F2F-9708-AD6217CB0B9D}" srcOrd="0" destOrd="0" presId="urn:microsoft.com/office/officeart/2005/8/layout/hierarchy1"/>
    <dgm:cxn modelId="{8EE09EFD-A6EB-4F69-A038-D4DB2C6A7036}" type="presParOf" srcId="{9A315EEB-13A0-4F2F-9708-AD6217CB0B9D}" destId="{963C92F2-1B9C-4A0D-81EA-99D04A52D23D}" srcOrd="0" destOrd="0" presId="urn:microsoft.com/office/officeart/2005/8/layout/hierarchy1"/>
    <dgm:cxn modelId="{DC7FCAC9-F538-4CF2-89D3-E7D6AE5B5C37}" type="presParOf" srcId="{963C92F2-1B9C-4A0D-81EA-99D04A52D23D}" destId="{6FCD7537-5A3C-4FAB-A6D0-172838DC780F}" srcOrd="0" destOrd="0" presId="urn:microsoft.com/office/officeart/2005/8/layout/hierarchy1"/>
    <dgm:cxn modelId="{3B4CDC35-0D93-4F32-8349-AD4775FB6E12}" type="presParOf" srcId="{963C92F2-1B9C-4A0D-81EA-99D04A52D23D}" destId="{2127A0B0-D5C8-42A4-839D-BB49E44C4502}" srcOrd="1" destOrd="0" presId="urn:microsoft.com/office/officeart/2005/8/layout/hierarchy1"/>
    <dgm:cxn modelId="{113C0E8F-E0B7-449E-8A1D-C228A0B2C566}" type="presParOf" srcId="{9A315EEB-13A0-4F2F-9708-AD6217CB0B9D}" destId="{69A31229-F4BB-4BF5-9B9B-7ACCD058CB4B}" srcOrd="1" destOrd="0" presId="urn:microsoft.com/office/officeart/2005/8/layout/hierarchy1"/>
    <dgm:cxn modelId="{02DD5295-238F-4F03-855B-B8ED881A95F0}" type="presParOf" srcId="{7EF41CDD-D6DB-41D1-B4EF-E559A97F823E}" destId="{E8FAECEC-04F0-4BBC-B315-5D51D94D5F90}" srcOrd="1" destOrd="0" presId="urn:microsoft.com/office/officeart/2005/8/layout/hierarchy1"/>
    <dgm:cxn modelId="{F37700FE-CCAC-4E38-9164-70B9BD66AD9E}" type="presParOf" srcId="{E8FAECEC-04F0-4BBC-B315-5D51D94D5F90}" destId="{7D9F20C2-81AB-4B5D-B5D3-7E8540F9211B}" srcOrd="0" destOrd="0" presId="urn:microsoft.com/office/officeart/2005/8/layout/hierarchy1"/>
    <dgm:cxn modelId="{415CD3E4-5421-4002-973E-B10A0674280C}" type="presParOf" srcId="{7D9F20C2-81AB-4B5D-B5D3-7E8540F9211B}" destId="{D5F49406-D651-4028-8A33-DBACC8693439}" srcOrd="0" destOrd="0" presId="urn:microsoft.com/office/officeart/2005/8/layout/hierarchy1"/>
    <dgm:cxn modelId="{DDB093F2-6794-47B1-B3EB-FB9D07CC324E}" type="presParOf" srcId="{7D9F20C2-81AB-4B5D-B5D3-7E8540F9211B}" destId="{7485DE5C-673E-424F-9A45-D18F57C084A0}" srcOrd="1" destOrd="0" presId="urn:microsoft.com/office/officeart/2005/8/layout/hierarchy1"/>
    <dgm:cxn modelId="{AD1C5B90-9073-44F7-BAAF-9A36FCFD5F1F}" type="presParOf" srcId="{E8FAECEC-04F0-4BBC-B315-5D51D94D5F90}" destId="{EDDCE18E-0DC6-4A11-B3E9-372F6043261F}" srcOrd="1" destOrd="0" presId="urn:microsoft.com/office/officeart/2005/8/layout/hierarchy1"/>
    <dgm:cxn modelId="{4437C9E6-C9C7-4D93-8061-75A7B0738C0C}" type="presParOf" srcId="{7EF41CDD-D6DB-41D1-B4EF-E559A97F823E}" destId="{1AA6BBCD-9E2D-4549-BF74-AA00B028A9A2}" srcOrd="2" destOrd="0" presId="urn:microsoft.com/office/officeart/2005/8/layout/hierarchy1"/>
    <dgm:cxn modelId="{172D7A13-0F54-4E1D-8539-EDF694743F4C}" type="presParOf" srcId="{1AA6BBCD-9E2D-4549-BF74-AA00B028A9A2}" destId="{66CF3B66-2B5C-44D6-AACD-4A6B02EBB257}" srcOrd="0" destOrd="0" presId="urn:microsoft.com/office/officeart/2005/8/layout/hierarchy1"/>
    <dgm:cxn modelId="{73F7187B-EFDA-4EB4-A779-2FCB11BC0AAA}" type="presParOf" srcId="{66CF3B66-2B5C-44D6-AACD-4A6B02EBB257}" destId="{C2B601A6-A98A-4735-B3BE-C74DC7B8DBAC}" srcOrd="0" destOrd="0" presId="urn:microsoft.com/office/officeart/2005/8/layout/hierarchy1"/>
    <dgm:cxn modelId="{63E39B4E-B8B7-41FF-A22C-2C9C9C00C2DD}" type="presParOf" srcId="{66CF3B66-2B5C-44D6-AACD-4A6B02EBB257}" destId="{4C0638AC-5D0B-45DC-A081-DDC971A97F2D}" srcOrd="1" destOrd="0" presId="urn:microsoft.com/office/officeart/2005/8/layout/hierarchy1"/>
    <dgm:cxn modelId="{5C7A3079-22EA-4408-A547-23A2D850F678}" type="presParOf" srcId="{1AA6BBCD-9E2D-4549-BF74-AA00B028A9A2}" destId="{2DA53537-2C01-467A-8807-2AC6829A3CB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D7537-5A3C-4FAB-A6D0-172838DC780F}">
      <dsp:nvSpPr>
        <dsp:cNvPr id="0" name=""/>
        <dsp:cNvSpPr/>
      </dsp:nvSpPr>
      <dsp:spPr>
        <a:xfrm>
          <a:off x="0" y="633503"/>
          <a:ext cx="1888608" cy="1199266"/>
        </a:xfrm>
        <a:prstGeom prst="roundRect">
          <a:avLst>
            <a:gd name="adj" fmla="val 10000"/>
          </a:avLst>
        </a:prstGeom>
        <a:solidFill>
          <a:srgbClr val="2C46DF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27A0B0-D5C8-42A4-839D-BB49E44C4502}">
      <dsp:nvSpPr>
        <dsp:cNvPr id="0" name=""/>
        <dsp:cNvSpPr/>
      </dsp:nvSpPr>
      <dsp:spPr>
        <a:xfrm>
          <a:off x="209845" y="832856"/>
          <a:ext cx="1888608" cy="119926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3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latin typeface="Source Sans Pro SemiBold" panose="020B0603030403020204" pitchFamily="34" charset="0"/>
            </a:rPr>
            <a:t>실제 기업 </a:t>
          </a:r>
          <a:endParaRPr lang="en-US" altLang="ko-KR" sz="1500" kern="1200" dirty="0">
            <a:latin typeface="Source Sans Pro SemiBold" panose="020B0603030403020204" pitchFamily="34" charset="0"/>
            <a:ea typeface="Source Sans Pro SemiBold" panose="020B0603030403020204" pitchFamily="34" charset="0"/>
          </a:endParaRP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latin typeface="Source Sans Pro SemiBold" panose="020B0603030403020204" pitchFamily="34" charset="0"/>
              <a:ea typeface="Source Sans Pro SemiBold" panose="020B0603030403020204" pitchFamily="34" charset="0"/>
            </a:rPr>
            <a:t>Data </a:t>
          </a:r>
          <a:r>
            <a:rPr lang="ko-KR" altLang="en-US" sz="1500" kern="1200" dirty="0">
              <a:latin typeface="Source Sans Pro SemiBold" panose="020B0603030403020204" pitchFamily="34" charset="0"/>
            </a:rPr>
            <a:t>활용 </a:t>
          </a:r>
        </a:p>
      </dsp:txBody>
      <dsp:txXfrm>
        <a:off x="244970" y="867981"/>
        <a:ext cx="1818358" cy="1129016"/>
      </dsp:txXfrm>
    </dsp:sp>
    <dsp:sp modelId="{D5F49406-D651-4028-8A33-DBACC8693439}">
      <dsp:nvSpPr>
        <dsp:cNvPr id="0" name=""/>
        <dsp:cNvSpPr/>
      </dsp:nvSpPr>
      <dsp:spPr>
        <a:xfrm>
          <a:off x="2308299" y="633503"/>
          <a:ext cx="1888608" cy="1199266"/>
        </a:xfrm>
        <a:prstGeom prst="roundRect">
          <a:avLst>
            <a:gd name="adj" fmla="val 10000"/>
          </a:avLst>
        </a:prstGeom>
        <a:solidFill>
          <a:srgbClr val="2C46DF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85DE5C-673E-424F-9A45-D18F57C084A0}">
      <dsp:nvSpPr>
        <dsp:cNvPr id="0" name=""/>
        <dsp:cNvSpPr/>
      </dsp:nvSpPr>
      <dsp:spPr>
        <a:xfrm>
          <a:off x="2518144" y="832856"/>
          <a:ext cx="1888608" cy="119926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3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latin typeface="Source Sans Pro SemiBold" panose="020B0603030403020204" pitchFamily="34" charset="0"/>
            </a:rPr>
            <a:t>비즈니스 문제 정의 </a:t>
          </a:r>
          <a:endParaRPr lang="en-US" altLang="ko-KR" sz="1500" kern="1200" dirty="0">
            <a:latin typeface="Source Sans Pro SemiBold" panose="020B0603030403020204" pitchFamily="34" charset="0"/>
            <a:ea typeface="Source Sans Pro SemiBold" panose="020B0603030403020204" pitchFamily="34" charset="0"/>
          </a:endParaRPr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>
              <a:latin typeface="Source Sans Pro SemiBold" panose="020B0603030403020204" pitchFamily="34" charset="0"/>
            </a:rPr>
            <a:t>및 인사이트 도출</a:t>
          </a:r>
        </a:p>
      </dsp:txBody>
      <dsp:txXfrm>
        <a:off x="2553269" y="867981"/>
        <a:ext cx="1818358" cy="1129016"/>
      </dsp:txXfrm>
    </dsp:sp>
    <dsp:sp modelId="{C2B601A6-A98A-4735-B3BE-C74DC7B8DBAC}">
      <dsp:nvSpPr>
        <dsp:cNvPr id="0" name=""/>
        <dsp:cNvSpPr/>
      </dsp:nvSpPr>
      <dsp:spPr>
        <a:xfrm>
          <a:off x="4616598" y="633503"/>
          <a:ext cx="1888608" cy="1199266"/>
        </a:xfrm>
        <a:prstGeom prst="roundRect">
          <a:avLst>
            <a:gd name="adj" fmla="val 10000"/>
          </a:avLst>
        </a:prstGeom>
        <a:solidFill>
          <a:srgbClr val="2C46DF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0638AC-5D0B-45DC-A081-DDC971A97F2D}">
      <dsp:nvSpPr>
        <dsp:cNvPr id="0" name=""/>
        <dsp:cNvSpPr/>
      </dsp:nvSpPr>
      <dsp:spPr>
        <a:xfrm>
          <a:off x="4826444" y="832856"/>
          <a:ext cx="1888608" cy="119926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3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>
              <a:latin typeface="Source Sans Pro SemiBold" panose="020B0603030403020204" pitchFamily="34" charset="0"/>
              <a:ea typeface="Source Sans Pro SemiBold" panose="020B0603030403020204" pitchFamily="34" charset="0"/>
            </a:rPr>
            <a:t>Retail/E-commerce/</a:t>
          </a:r>
          <a:r>
            <a:rPr lang="ko-KR" altLang="en-US" sz="1500" kern="1200" dirty="0">
              <a:latin typeface="Source Sans Pro SemiBold" panose="020B0603030403020204" pitchFamily="34" charset="0"/>
            </a:rPr>
            <a:t>고객분석</a:t>
          </a:r>
        </a:p>
      </dsp:txBody>
      <dsp:txXfrm>
        <a:off x="4861569" y="867981"/>
        <a:ext cx="1818358" cy="1129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D7537-5A3C-4FAB-A6D0-172838DC780F}">
      <dsp:nvSpPr>
        <dsp:cNvPr id="0" name=""/>
        <dsp:cNvSpPr/>
      </dsp:nvSpPr>
      <dsp:spPr>
        <a:xfrm>
          <a:off x="0" y="633503"/>
          <a:ext cx="1888608" cy="1199266"/>
        </a:xfrm>
        <a:prstGeom prst="roundRect">
          <a:avLst>
            <a:gd name="adj" fmla="val 10000"/>
          </a:avLst>
        </a:prstGeom>
        <a:solidFill>
          <a:srgbClr val="2C46DF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27A0B0-D5C8-42A4-839D-BB49E44C4502}">
      <dsp:nvSpPr>
        <dsp:cNvPr id="0" name=""/>
        <dsp:cNvSpPr/>
      </dsp:nvSpPr>
      <dsp:spPr>
        <a:xfrm>
          <a:off x="209845" y="832856"/>
          <a:ext cx="1888608" cy="119926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3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Source Sans Pro SemiBold" panose="020B0603030403020204" pitchFamily="34" charset="0"/>
            </a:rPr>
            <a:t>신규 </a:t>
          </a:r>
          <a:r>
            <a:rPr lang="en-US" altLang="ko-KR" sz="1800" kern="1200" dirty="0">
              <a:latin typeface="Source Sans Pro SemiBold" panose="020B0603030403020204" pitchFamily="34" charset="0"/>
            </a:rPr>
            <a:t>Seller </a:t>
          </a:r>
          <a:r>
            <a:rPr lang="ko-KR" altLang="en-US" sz="1800" kern="1200" dirty="0">
              <a:latin typeface="Source Sans Pro SemiBold" panose="020B0603030403020204" pitchFamily="34" charset="0"/>
            </a:rPr>
            <a:t>유치</a:t>
          </a:r>
        </a:p>
      </dsp:txBody>
      <dsp:txXfrm>
        <a:off x="244970" y="867981"/>
        <a:ext cx="1818358" cy="1129016"/>
      </dsp:txXfrm>
    </dsp:sp>
    <dsp:sp modelId="{D5F49406-D651-4028-8A33-DBACC8693439}">
      <dsp:nvSpPr>
        <dsp:cNvPr id="0" name=""/>
        <dsp:cNvSpPr/>
      </dsp:nvSpPr>
      <dsp:spPr>
        <a:xfrm>
          <a:off x="2308299" y="633503"/>
          <a:ext cx="1888608" cy="1199266"/>
        </a:xfrm>
        <a:prstGeom prst="roundRect">
          <a:avLst>
            <a:gd name="adj" fmla="val 10000"/>
          </a:avLst>
        </a:prstGeom>
        <a:solidFill>
          <a:srgbClr val="2C46DF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85DE5C-673E-424F-9A45-D18F57C084A0}">
      <dsp:nvSpPr>
        <dsp:cNvPr id="0" name=""/>
        <dsp:cNvSpPr/>
      </dsp:nvSpPr>
      <dsp:spPr>
        <a:xfrm>
          <a:off x="2518144" y="832856"/>
          <a:ext cx="1888608" cy="119926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3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Source Sans Pro SemiBold" panose="020B0603030403020204" pitchFamily="34" charset="0"/>
            </a:rPr>
            <a:t>기존 </a:t>
          </a:r>
          <a:r>
            <a:rPr lang="en-US" altLang="ko-KR" sz="1800" kern="1200" dirty="0">
              <a:latin typeface="Source Sans Pro SemiBold" panose="020B0603030403020204" pitchFamily="34" charset="0"/>
            </a:rPr>
            <a:t>Seller</a:t>
          </a:r>
          <a:r>
            <a:rPr lang="ko-KR" altLang="en-US" sz="1800" kern="1200" dirty="0">
              <a:latin typeface="Source Sans Pro SemiBold" panose="020B0603030403020204" pitchFamily="34" charset="0"/>
            </a:rPr>
            <a:t> 유지</a:t>
          </a:r>
          <a:endParaRPr lang="en-US" altLang="ko-KR" sz="1800" kern="1200" dirty="0">
            <a:latin typeface="Source Sans Pro SemiBold" panose="020B0603030403020204" pitchFamily="34" charset="0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Source Sans Pro SemiBold" panose="020B0603030403020204" pitchFamily="34" charset="0"/>
            </a:rPr>
            <a:t>및 활성화</a:t>
          </a:r>
        </a:p>
      </dsp:txBody>
      <dsp:txXfrm>
        <a:off x="2553269" y="867981"/>
        <a:ext cx="1818358" cy="1129016"/>
      </dsp:txXfrm>
    </dsp:sp>
    <dsp:sp modelId="{C2B601A6-A98A-4735-B3BE-C74DC7B8DBAC}">
      <dsp:nvSpPr>
        <dsp:cNvPr id="0" name=""/>
        <dsp:cNvSpPr/>
      </dsp:nvSpPr>
      <dsp:spPr>
        <a:xfrm>
          <a:off x="4616598" y="633503"/>
          <a:ext cx="1888608" cy="1199266"/>
        </a:xfrm>
        <a:prstGeom prst="roundRect">
          <a:avLst>
            <a:gd name="adj" fmla="val 10000"/>
          </a:avLst>
        </a:prstGeom>
        <a:solidFill>
          <a:srgbClr val="2C46DF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0638AC-5D0B-45DC-A081-DDC971A97F2D}">
      <dsp:nvSpPr>
        <dsp:cNvPr id="0" name=""/>
        <dsp:cNvSpPr/>
      </dsp:nvSpPr>
      <dsp:spPr>
        <a:xfrm>
          <a:off x="4826444" y="832856"/>
          <a:ext cx="1888608" cy="1199266"/>
        </a:xfrm>
        <a:prstGeom prst="roundRect">
          <a:avLst>
            <a:gd name="adj" fmla="val 10000"/>
          </a:avLst>
        </a:prstGeom>
        <a:solidFill>
          <a:schemeClr val="bg1">
            <a:lumMod val="85000"/>
            <a:alpha val="93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>
              <a:latin typeface="Source Sans Pro SemiBold" panose="020B0603030403020204" pitchFamily="34" charset="0"/>
              <a:ea typeface="Source Sans Pro SemiBold" panose="020B0603030403020204" pitchFamily="34" charset="0"/>
            </a:rPr>
            <a:t>멤버쉽</a:t>
          </a:r>
          <a:r>
            <a:rPr lang="ko-KR" altLang="en-US" sz="1800" kern="1200" dirty="0">
              <a:latin typeface="Source Sans Pro SemiBold" panose="020B0603030403020204" pitchFamily="34" charset="0"/>
              <a:ea typeface="Source Sans Pro SemiBold" panose="020B0603030403020204" pitchFamily="34" charset="0"/>
            </a:rPr>
            <a:t> </a:t>
          </a:r>
          <a:endParaRPr lang="en-US" altLang="ko-KR" sz="1800" kern="1200" dirty="0">
            <a:latin typeface="Source Sans Pro SemiBold" panose="020B0603030403020204" pitchFamily="34" charset="0"/>
            <a:ea typeface="Source Sans Pro SemiBold" panose="020B0603030403020204" pitchFamily="34" charset="0"/>
          </a:endParaRPr>
        </a:p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Source Sans Pro SemiBold" panose="020B0603030403020204" pitchFamily="34" charset="0"/>
              <a:ea typeface="Source Sans Pro SemiBold" panose="020B0603030403020204" pitchFamily="34" charset="0"/>
            </a:rPr>
            <a:t>업그레이드</a:t>
          </a:r>
          <a:endParaRPr lang="ko-KR" altLang="en-US" sz="1800" kern="1200" dirty="0">
            <a:latin typeface="Source Sans Pro SemiBold" panose="020B0603030403020204" pitchFamily="34" charset="0"/>
          </a:endParaRPr>
        </a:p>
      </dsp:txBody>
      <dsp:txXfrm>
        <a:off x="4861569" y="867981"/>
        <a:ext cx="1818358" cy="1129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fld id="{FE768D18-069D-4EC7-A961-B00E3B926515}" type="datetimeFigureOut">
              <a:rPr lang="ko-KR" altLang="en-US" smtClean="0"/>
              <a:pPr/>
              <a:t>2021-03-25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fld id="{3E967378-E1C3-478A-8427-12BEE2AA5EE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895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LG Smart UI Light" panose="020B0300000101010101" pitchFamily="50" charset="-127"/>
        <a:ea typeface="LG Smart UI Light" panose="020B03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LG Smart UI Light" panose="020B0300000101010101" pitchFamily="50" charset="-127"/>
        <a:ea typeface="LG Smart UI Light" panose="020B03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LG Smart UI Light" panose="020B0300000101010101" pitchFamily="50" charset="-127"/>
        <a:ea typeface="LG Smart UI Light" panose="020B03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LG Smart UI Light" panose="020B0300000101010101" pitchFamily="50" charset="-127"/>
        <a:ea typeface="LG Smart UI Light" panose="020B03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LG Smart UI Light" panose="020B0300000101010101" pitchFamily="50" charset="-127"/>
        <a:ea typeface="LG Smart UI Light" panose="020B03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08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55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08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08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08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8CEF0-B7CA-4971-8A58-CD2B437AC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B12838-0C89-43BD-9BDB-5657173A7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8F993-BA7F-427E-A058-6684B3DD2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0764D-3DDE-468F-B84C-1FD82C98F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D56B7-C21B-44B0-8E0B-544DF5ABE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874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5CECC-248C-4C60-BFD7-F6C25072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5043F2-CD21-459E-AAD2-92F72A45F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BA9021-4DA1-4F03-8EFC-E4AF15624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450021-D4F5-4B5E-8B44-B65D98DD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3A17EE-09C4-4E39-A21D-B8347F0A5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455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112F79-6A8C-43F6-A49E-D0BFF0130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F01C3A-5D15-4033-9A4A-1743996E6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76D4AA-8BAF-41E1-9EB2-49D1DB6D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6F912-5085-4539-A784-87EF23FF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2F1F9-51C0-42E8-87F6-1865CB497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972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594170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4000" i="1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6777" y="6382206"/>
            <a:ext cx="358840" cy="21544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400" b="1">
                <a:solidFill>
                  <a:schemeClr val="accent1"/>
                </a:solidFill>
              </a:defRPr>
            </a:lvl1pPr>
          </a:lstStyle>
          <a:p>
            <a:fld id="{9EE92F51-9D7A-4895-B642-F19EBC2F54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00038" y="6382206"/>
            <a:ext cx="564257" cy="2154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1400" b="1" dirty="0">
                <a:solidFill>
                  <a:schemeClr val="bg1">
                    <a:lumMod val="75000"/>
                  </a:schemeClr>
                </a:solidFill>
                <a:latin typeface="LG Smart UI Light" panose="020B0300000101010101" pitchFamily="50" charset="-127"/>
              </a:rPr>
              <a:t>SLIDE </a:t>
            </a:r>
            <a:r>
              <a:rPr lang="en-US" sz="1400" b="1" dirty="0">
                <a:solidFill>
                  <a:schemeClr val="accent1"/>
                </a:solidFill>
                <a:latin typeface="LG Smart UI Light" panose="020B0300000101010101" pitchFamily="50" charset="-127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08982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BAAA0-1A1E-4B85-A89B-30F3A8C77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BACB7-4900-43D3-9ED3-44D481FE5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C7ED04-C217-4114-9EA1-C7085154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A138DF-9A9E-4511-AC19-E794B7AC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0371B5-7146-4CB3-8158-B430F13E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355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E009E-839C-4554-82CB-DD31DE154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9CDB79-DED9-443A-AD20-599A08B67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72CB4A-71D4-4B98-94A3-865B0A90D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7AE239-D101-422E-89B5-24C087A02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A34B7A-A7BC-4697-A3D4-025E3DAE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73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4185A-F096-440A-9E3E-AD0D3B0C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5E4ECF-FCE4-4B2C-AC12-16D5806963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0EB6F7-F1BE-4831-A21A-7DABE8A43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8A6A74-AB64-43D6-A94A-0470EB38F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3188E3-A621-4469-9FA8-EB55A998C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8DB071-150C-4A0F-80DF-F7FA7C19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000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FB40C-3EF7-4220-BA3A-FD2CF1CCF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8EFAC3-6348-4B2A-981A-18CBB37AF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35C0E8-2DEC-459E-B60A-56DB12C70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B01138-A203-4871-BC96-8A326408AE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854185-BD9B-45A3-9769-3337B79C0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0FCDA-BB94-43E2-8E33-6CC041EB6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9D6063-3F2B-4FC9-BC51-D84498FEA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AEF309-5507-4B2B-9A17-A99F5E90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13BCB-0975-4F66-91B2-C6F453AA3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C50405-8E35-4170-A9B9-04D11D537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FA5BFC-E922-4E5D-A8E6-BD3EA194A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D732DE-53DA-4A35-8832-5133538D9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227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BA7DB5B-E64C-4039-B8C5-BD912E39F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423BCA-34A5-422D-9C55-F6114D28B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1C2832-2E2D-4CE0-9AED-2218C1250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331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2FFEA-D2EA-4F51-8F59-34318C961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AAB390-C141-4D23-9D20-A54E3A57F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61F362-D415-4207-A112-D15970CC2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D89E44-127C-4A77-AE3B-9BC0321A1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F0B215-9568-4F29-872B-0CCFC527A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86DF65-665F-4029-80B2-9C68E147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5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03883-7FD2-4557-89F7-BEC7D506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BEA285-FD32-4E6C-A5C7-3460766B0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D18D52-EB29-4935-AB95-ED37008C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A31CAC-0638-4E35-81B2-7D8E2A7E4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873AD8-7041-40DF-91B0-8897414D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E6D76C-D303-4F88-BAA8-77B8D88A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62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BC025B-3426-4FC9-B9A6-B8B8924E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B55812-C1CA-4DA1-ADAC-4E5F390BC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6304B7-2AF6-40C5-B4EB-7D9C46021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fld id="{911A8B3B-7931-4340-B786-37AAADC64593}" type="datetimeFigureOut">
              <a:rPr lang="ko-KR" altLang="en-US" smtClean="0"/>
              <a:pPr/>
              <a:t>2021-03-25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4A05BA-4512-48E2-8544-3912A2E13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470E8C-EC9E-40FF-8E3B-6A7499131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fld id="{428A20ED-B3C4-486C-A9DA-2AFCDBA622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690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oleObject" Target="../embeddings/oleObject3.bin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oleObject" Target="../embeddings/oleObject4.bin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oleObject" Target="../embeddings/oleObject5.bin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oleObject" Target="../embeddings/oleObject2.bin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51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sp useBgFill="1">
        <p:nvSpPr>
          <p:cNvPr id="86" name="Freeform: Shape 53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6" name="Freeform: Shape 55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B4DF53-D4D1-4F44-8857-C38931365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097" y="1106034"/>
            <a:ext cx="5804127" cy="320413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rPr>
              <a:t>브라질 </a:t>
            </a:r>
            <a:br>
              <a:rPr lang="en-US" altLang="ko-KR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rPr>
            </a:br>
            <a:r>
              <a:rPr lang="ko-KR" altLang="en-US" sz="5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rPr>
              <a:t>이커머스</a:t>
            </a:r>
            <a:r>
              <a:rPr lang="ko-KR" altLang="en-US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rPr>
              <a:t> 플랫폼</a:t>
            </a:r>
            <a:br>
              <a:rPr lang="en-US" altLang="ko-KR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rPr>
            </a:br>
            <a:r>
              <a:rPr lang="ko-KR" altLang="en-US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rPr>
              <a:t>만족도 점수 예측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CD8335-FEFC-4727-9C61-1CAB6E9E2E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24" y="4872922"/>
            <a:ext cx="5449476" cy="1208141"/>
          </a:xfrm>
        </p:spPr>
        <p:txBody>
          <a:bodyPr>
            <a:normAutofit fontScale="92500"/>
          </a:bodyPr>
          <a:lstStyle/>
          <a:p>
            <a:pPr algn="l"/>
            <a:r>
              <a:rPr lang="en-US" altLang="ko-KR" sz="3200" dirty="0">
                <a:latin typeface="Source Sans Pro Black" panose="020B0803030403020204" pitchFamily="34" charset="0"/>
                <a:ea typeface="Source Sans Pro Black" panose="020B0803030403020204" pitchFamily="34" charset="0"/>
                <a:cs typeface="Aharoni" panose="02010803020104030203" pitchFamily="2" charset="-79"/>
              </a:rPr>
              <a:t>Business Analysis &amp; Satisfaction Score prediction</a:t>
            </a:r>
            <a:endParaRPr lang="en-US" altLang="ko-KR" sz="3200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4F2E295-61F2-44A4-813B-D0990DD62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28" b="9054"/>
          <a:stretch/>
        </p:blipFill>
        <p:spPr>
          <a:xfrm>
            <a:off x="6994067" y="1319632"/>
            <a:ext cx="4708831" cy="2108496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41EAAE-E583-4363-A8E5-E9980C9124D6}"/>
              </a:ext>
            </a:extLst>
          </p:cNvPr>
          <p:cNvSpPr txBox="1"/>
          <p:nvPr/>
        </p:nvSpPr>
        <p:spPr>
          <a:xfrm>
            <a:off x="6994069" y="5676199"/>
            <a:ext cx="4708833" cy="641517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altLang="ko-KR" sz="1300" dirty="0">
              <a:solidFill>
                <a:srgbClr val="FFFFFF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ctr">
              <a:spcAft>
                <a:spcPts val="600"/>
              </a:spcAft>
            </a:pPr>
            <a:r>
              <a:rPr lang="en-US" altLang="ko-KR" sz="13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2021.03.25 by B.R.O(</a:t>
            </a:r>
            <a:r>
              <a:rPr lang="ko-KR" altLang="en-US" sz="13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브라질 오일 너트</a:t>
            </a:r>
            <a:r>
              <a:rPr lang="en-US" altLang="ko-KR" sz="130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) </a:t>
            </a:r>
            <a:endParaRPr lang="ko-KR" altLang="en-US" sz="1300" dirty="0">
              <a:solidFill>
                <a:srgbClr val="FFFFFF"/>
              </a:solidFill>
              <a:latin typeface="Source Sans Pro" panose="020B0503030403020204" pitchFamily="34" charset="0"/>
              <a:ea typeface="LG Smart UI Light" panose="020B0300000101010101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D90F144-8141-4729-B2DB-235DABF51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36" r="16036"/>
          <a:stretch/>
        </p:blipFill>
        <p:spPr>
          <a:xfrm>
            <a:off x="6994067" y="3867769"/>
            <a:ext cx="4708833" cy="201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28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 Schema">
            <a:extLst>
              <a:ext uri="{FF2B5EF4-FFF2-40B4-BE49-F238E27FC236}">
                <a16:creationId xmlns:a16="http://schemas.microsoft.com/office/drawing/2014/main" id="{3C55E1BF-B5AE-4A6E-9FF1-52F4F069A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" b="962"/>
          <a:stretch/>
        </p:blipFill>
        <p:spPr bwMode="auto">
          <a:xfrm>
            <a:off x="527763" y="288485"/>
            <a:ext cx="10905066" cy="6389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D89E01-0710-4C50-97E1-142D09C12C73}"/>
              </a:ext>
            </a:extLst>
          </p:cNvPr>
          <p:cNvSpPr/>
          <p:nvPr/>
        </p:nvSpPr>
        <p:spPr>
          <a:xfrm>
            <a:off x="0" y="-16279"/>
            <a:ext cx="12191999" cy="170873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267B9B-DCF1-4A87-B47B-C1C9601BD3A3}"/>
              </a:ext>
            </a:extLst>
          </p:cNvPr>
          <p:cNvSpPr txBox="1"/>
          <p:nvPr/>
        </p:nvSpPr>
        <p:spPr>
          <a:xfrm>
            <a:off x="1110182" y="1497117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올리스트 데이터 셋 구조 </a:t>
            </a:r>
            <a:endParaRPr lang="en-US" altLang="ko-KR" b="1" dirty="0"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2306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3251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5706FE7F-3561-4A4E-A142-328743693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788" y="820777"/>
            <a:ext cx="6799070" cy="341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887213EB-F0C9-4194-9135-CCF5B3028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4745319"/>
            <a:ext cx="2940864" cy="187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42C227D-96DB-4C0B-8029-8F1C2DCC4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788" y="4420569"/>
            <a:ext cx="6622899" cy="183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4EEC8E-2215-4009-B5A0-F516251ABEE2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Business Analysis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en-US" altLang="ko-KR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Sales </a:t>
            </a:r>
            <a:r>
              <a:rPr lang="ko-KR" altLang="en-US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분석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DBD65EC-2A95-49A6-A0B9-3930DC8B7C58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29B669-4DA0-45E4-B626-C4C13A661CC1}"/>
              </a:ext>
            </a:extLst>
          </p:cNvPr>
          <p:cNvSpPr txBox="1"/>
          <p:nvPr/>
        </p:nvSpPr>
        <p:spPr>
          <a:xfrm>
            <a:off x="436262" y="1293393"/>
            <a:ext cx="2814938" cy="3364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기간</a:t>
            </a:r>
            <a:endParaRPr lang="en-US" altLang="ko-KR" sz="1400" b="1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   </a:t>
            </a:r>
            <a:r>
              <a:rPr lang="en-US" altLang="ko-KR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2016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년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9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월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~</a:t>
            </a:r>
            <a:r>
              <a:rPr lang="en-US" altLang="ko-KR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2018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년 </a:t>
            </a:r>
            <a:r>
              <a:rPr lang="en-US" altLang="ko-KR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12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월</a:t>
            </a:r>
            <a:endParaRPr lang="en-US" altLang="ko-KR" sz="1200" b="0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기간 조정</a:t>
            </a:r>
            <a:endParaRPr lang="en-US" altLang="ko-KR" sz="1400" b="1" dirty="0">
              <a:solidFill>
                <a:srgbClr val="282828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   2017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년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1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월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~2018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년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8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월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월 매출액 및 주문건수 상승 트렌드</a:t>
            </a:r>
            <a:endParaRPr lang="en-US" altLang="ko-KR" sz="12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월 평균 주문단가는 일정한 흐름을 유지 함을 볼 때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거래량 증가로 매출액이 견인되었다고 판단 가능 </a:t>
            </a:r>
            <a:endParaRPr lang="en-US" altLang="ko-KR" sz="12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200000"/>
              </a:lnSpc>
            </a:pP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518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3251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EEC8E-2215-4009-B5A0-F516251ABEE2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Business Analysis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en-US" altLang="ko-KR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Sales </a:t>
            </a:r>
            <a:r>
              <a:rPr lang="ko-KR" altLang="en-US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분석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DBD65EC-2A95-49A6-A0B9-3930DC8B7C58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29B669-4DA0-45E4-B626-C4C13A661CC1}"/>
              </a:ext>
            </a:extLst>
          </p:cNvPr>
          <p:cNvSpPr txBox="1"/>
          <p:nvPr/>
        </p:nvSpPr>
        <p:spPr>
          <a:xfrm>
            <a:off x="436261" y="1293393"/>
            <a:ext cx="2892475" cy="2256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i="0" dirty="0" err="1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요일별</a:t>
            </a:r>
            <a:r>
              <a:rPr lang="ko-KR" altLang="en-US" sz="1400" b="1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주문 건수</a:t>
            </a:r>
            <a:endParaRPr lang="en-US" altLang="ko-KR" sz="1400" b="1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LG Smart UI Light" panose="020B0300000101010101" pitchFamily="50" charset="-127"/>
                <a:ea typeface="LG Smart UI Light" panose="020B0300000101010101" pitchFamily="50" charset="-127"/>
                <a:cs typeface="+mn-cs"/>
              </a:rPr>
              <a:t>주말로 갈 수록 주문 건 수 낮아짐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LG Smart UI Light" panose="020B0300000101010101" pitchFamily="50" charset="-127"/>
              <a:ea typeface="LG Smart UI Light" panose="020B0300000101010101" pitchFamily="50" charset="-127"/>
              <a:cs typeface="+mn-cs"/>
            </a:endParaRPr>
          </a:p>
          <a:p>
            <a:pPr algn="l">
              <a:lnSpc>
                <a:spcPct val="150000"/>
              </a:lnSpc>
            </a:pPr>
            <a:endParaRPr lang="en-US" altLang="ko-KR" sz="1400" b="0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시간대별 주문 건수</a:t>
            </a:r>
            <a:endParaRPr lang="en-US" altLang="ko-KR" sz="1400" b="1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   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오전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10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시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~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밤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10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시 사이 가장 활발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200000"/>
              </a:lnSpc>
            </a:pP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7B7A2D1-ED35-422E-8CFB-15C97BE90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966" y="762000"/>
            <a:ext cx="6889866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1CEB2551-7DE7-4585-9873-FB1D407B3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999" y="3766359"/>
            <a:ext cx="67818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837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3251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EEC8E-2215-4009-B5A0-F516251ABEE2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Business Analysis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Category</a:t>
            </a:r>
            <a:r>
              <a:rPr lang="en-US" altLang="ko-KR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ko-KR" altLang="en-US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분석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DBD65EC-2A95-49A6-A0B9-3930DC8B7C58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29B669-4DA0-45E4-B626-C4C13A661CC1}"/>
              </a:ext>
            </a:extLst>
          </p:cNvPr>
          <p:cNvSpPr txBox="1"/>
          <p:nvPr/>
        </p:nvSpPr>
        <p:spPr>
          <a:xfrm>
            <a:off x="288505" y="1293393"/>
            <a:ext cx="2962695" cy="2625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76</a:t>
            </a:r>
            <a:r>
              <a:rPr lang="ko-KR" altLang="en-US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 </a:t>
            </a:r>
            <a:r>
              <a:rPr lang="en-US" altLang="ko-KR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-&gt; 21</a:t>
            </a:r>
            <a:r>
              <a:rPr lang="ko-KR" altLang="en-US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 카테고리 재 분류</a:t>
            </a:r>
            <a:endParaRPr lang="en-US" altLang="ko-KR" sz="1400" b="1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과다한 범주에 대해 상위 범주를</a:t>
            </a:r>
            <a:endParaRPr lang="en-US" altLang="ko-KR" sz="14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 생성</a:t>
            </a:r>
            <a:endParaRPr lang="en-US" altLang="ko-KR" sz="14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endParaRPr lang="en-US" altLang="ko-KR" sz="1400" b="0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Top</a:t>
            </a:r>
            <a:r>
              <a:rPr lang="ko-KR" altLang="en-US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</a:t>
            </a:r>
            <a:r>
              <a:rPr lang="en-US" altLang="ko-KR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5 </a:t>
            </a:r>
            <a:r>
              <a:rPr lang="ko-KR" altLang="en-US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카테고리 </a:t>
            </a:r>
            <a:endParaRPr lang="en-US" altLang="ko-KR" sz="1400" b="1" dirty="0">
              <a:solidFill>
                <a:srgbClr val="282828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  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문구</a:t>
            </a: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&gt;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뷰티</a:t>
            </a: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&gt;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ko-KR" altLang="en-US" sz="1400" b="0" i="0" dirty="0" err="1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리빙</a:t>
            </a: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&gt;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가전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&gt;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가구</a:t>
            </a:r>
            <a:endParaRPr lang="en-US" altLang="ko-KR" sz="14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   </a:t>
            </a:r>
          </a:p>
          <a:p>
            <a:pPr algn="l">
              <a:lnSpc>
                <a:spcPct val="200000"/>
              </a:lnSpc>
            </a:pP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DCED256-0274-4822-B2D3-D1907B488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556" y="260473"/>
            <a:ext cx="6647672" cy="659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210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79173D-8B1E-43FA-A143-B11154E42CB1}"/>
              </a:ext>
            </a:extLst>
          </p:cNvPr>
          <p:cNvSpPr/>
          <p:nvPr/>
        </p:nvSpPr>
        <p:spPr>
          <a:xfrm>
            <a:off x="5025006" y="2041559"/>
            <a:ext cx="6627302" cy="3478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819670" y="2050558"/>
            <a:ext cx="3718774" cy="34086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EEC8E-2215-4009-B5A0-F516251ABEE2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Business Analysis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Operation</a:t>
            </a:r>
            <a:r>
              <a:rPr lang="en-US" altLang="ko-KR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  <a:r>
              <a:rPr lang="ko-KR" altLang="en-US" sz="1600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분석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DBD65EC-2A95-49A6-A0B9-3930DC8B7C58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29B669-4DA0-45E4-B626-C4C13A661CC1}"/>
              </a:ext>
            </a:extLst>
          </p:cNvPr>
          <p:cNvSpPr txBox="1"/>
          <p:nvPr/>
        </p:nvSpPr>
        <p:spPr>
          <a:xfrm>
            <a:off x="2050679" y="5586272"/>
            <a:ext cx="1126848" cy="380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결제수단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3E7E4765-94FF-4AB2-B3F7-E0FCEC8F5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31" y="2155940"/>
            <a:ext cx="3340084" cy="319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7E396009-8499-4E33-B7A7-BDB5D1FB9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732" y="2281410"/>
            <a:ext cx="6229853" cy="307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0E2818-5D6E-4225-8907-59B9F639060E}"/>
              </a:ext>
            </a:extLst>
          </p:cNvPr>
          <p:cNvSpPr txBox="1"/>
          <p:nvPr/>
        </p:nvSpPr>
        <p:spPr>
          <a:xfrm>
            <a:off x="7860559" y="5606814"/>
            <a:ext cx="1427819" cy="380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주문 처리 상태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90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BDA1022-BADC-4797-A19B-C8CDF03F218E}"/>
              </a:ext>
            </a:extLst>
          </p:cNvPr>
          <p:cNvSpPr/>
          <p:nvPr/>
        </p:nvSpPr>
        <p:spPr>
          <a:xfrm>
            <a:off x="3449053" y="3660113"/>
            <a:ext cx="8628368" cy="3050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CD7175-E825-4111-8E31-51DB30D289BE}"/>
              </a:ext>
            </a:extLst>
          </p:cNvPr>
          <p:cNvSpPr/>
          <p:nvPr/>
        </p:nvSpPr>
        <p:spPr>
          <a:xfrm>
            <a:off x="3449053" y="172533"/>
            <a:ext cx="8628368" cy="33968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CF659B8-2436-48C5-BD60-AAFF6D0E8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310" y="359443"/>
            <a:ext cx="6096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E66D6C3-BBD2-4ADF-92D1-703167B4D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668" y="3725535"/>
            <a:ext cx="6199199" cy="295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C6906DC-659C-4BF6-B01D-65EF7C816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182015"/>
              </p:ext>
            </p:extLst>
          </p:nvPr>
        </p:nvGraphicFramePr>
        <p:xfrm>
          <a:off x="3644763" y="535907"/>
          <a:ext cx="1961512" cy="25546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0756">
                  <a:extLst>
                    <a:ext uri="{9D8B030D-6E8A-4147-A177-3AD203B41FA5}">
                      <a16:colId xmlns:a16="http://schemas.microsoft.com/office/drawing/2014/main" val="2808367031"/>
                    </a:ext>
                  </a:extLst>
                </a:gridCol>
                <a:gridCol w="980756">
                  <a:extLst>
                    <a:ext uri="{9D8B030D-6E8A-4147-A177-3AD203B41FA5}">
                      <a16:colId xmlns:a16="http://schemas.microsoft.com/office/drawing/2014/main" val="2696676982"/>
                    </a:ext>
                  </a:extLst>
                </a:gridCol>
              </a:tblGrid>
              <a:tr h="2708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Customer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4454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44165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count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94,989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06339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mean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1.03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01997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std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0.21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863157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min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385208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25%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025636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50%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412722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75%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420838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max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16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753003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92EE5C5-B5A3-4BA9-B359-7D603690D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50125"/>
              </p:ext>
            </p:extLst>
          </p:nvPr>
        </p:nvGraphicFramePr>
        <p:xfrm>
          <a:off x="3644763" y="3908067"/>
          <a:ext cx="1961512" cy="25546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0756">
                  <a:extLst>
                    <a:ext uri="{9D8B030D-6E8A-4147-A177-3AD203B41FA5}">
                      <a16:colId xmlns:a16="http://schemas.microsoft.com/office/drawing/2014/main" val="2142266356"/>
                    </a:ext>
                  </a:extLst>
                </a:gridCol>
                <a:gridCol w="980756">
                  <a:extLst>
                    <a:ext uri="{9D8B030D-6E8A-4147-A177-3AD203B41FA5}">
                      <a16:colId xmlns:a16="http://schemas.microsoft.com/office/drawing/2014/main" val="2912587613"/>
                    </a:ext>
                  </a:extLst>
                </a:gridCol>
              </a:tblGrid>
              <a:tr h="2708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Seller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4454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154805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count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3,029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7494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mean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36.89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87259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std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119.99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246289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min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1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627929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25%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2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670109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50%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8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64011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75%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25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95276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max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2025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71485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5634DE6-CAA0-4293-897F-CAAE77E5D606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Business Analysis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Customer </a:t>
            </a:r>
            <a:r>
              <a:rPr lang="ko-KR" alt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현황 분석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1196AC4-25CD-40F4-BF0A-16B19C52960E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EA174F8-ED6A-49B7-B1D7-30978213EE2B}"/>
              </a:ext>
            </a:extLst>
          </p:cNvPr>
          <p:cNvSpPr txBox="1"/>
          <p:nvPr/>
        </p:nvSpPr>
        <p:spPr>
          <a:xfrm>
            <a:off x="288505" y="1293393"/>
            <a:ext cx="3521495" cy="4795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Customer</a:t>
            </a:r>
          </a:p>
          <a:p>
            <a:pPr algn="l">
              <a:lnSpc>
                <a:spcPct val="150000"/>
              </a:lnSpc>
            </a:pP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SemiBold" panose="020B0700000101010101" pitchFamily="50" charset="-127"/>
              </a:rPr>
              <a:t>-9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SemiBold" panose="020B0700000101010101" pitchFamily="50" charset="-127"/>
              </a:rPr>
              <a:t>만 </a:t>
            </a: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SemiBold" panose="020B0700000101010101" pitchFamily="50" charset="-127"/>
              </a:rPr>
              <a:t>5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SemiBold" panose="020B0700000101010101" pitchFamily="50" charset="-127"/>
              </a:rPr>
              <a:t>천명 중 </a:t>
            </a: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97%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가 </a:t>
            </a: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1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번만 이용</a:t>
            </a:r>
            <a:endParaRPr lang="en-US" altLang="ko-KR" sz="14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-Retention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관련한 추가 분석 어려움</a:t>
            </a:r>
            <a:endParaRPr lang="en-US" altLang="ko-KR" sz="14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endParaRPr lang="en-US" altLang="ko-KR" sz="14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400" b="0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400" dirty="0">
              <a:solidFill>
                <a:srgbClr val="282828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400" b="0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400" b="0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Seller</a:t>
            </a:r>
          </a:p>
          <a:p>
            <a:pPr algn="l">
              <a:lnSpc>
                <a:spcPct val="150000"/>
              </a:lnSpc>
            </a:pP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-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약 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3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천 여명의 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Seller 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존재</a:t>
            </a:r>
            <a:endParaRPr lang="en-US" altLang="ko-KR" sz="14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-median 8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건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평균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37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건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max 2025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건 판매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-Max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와의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Gap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이 크므로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판매실적이 뛰어난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Top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Seller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들이 있을 것으로 보임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200000"/>
              </a:lnSpc>
            </a:pP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92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393031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71B5787-338A-4C43-9C31-295718D08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592" y="63145"/>
            <a:ext cx="6152168" cy="349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F1AE4C4-C3E8-4474-B540-FF57C6DB9587}"/>
              </a:ext>
            </a:extLst>
          </p:cNvPr>
          <p:cNvGrpSpPr/>
          <p:nvPr/>
        </p:nvGrpSpPr>
        <p:grpSpPr>
          <a:xfrm>
            <a:off x="5075558" y="3617495"/>
            <a:ext cx="5654844" cy="3282854"/>
            <a:chOff x="6113380" y="2268599"/>
            <a:chExt cx="5654844" cy="3471349"/>
          </a:xfrm>
        </p:grpSpPr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2DD05339-62E3-43BC-B0F9-10941B0B31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3380" y="2268599"/>
              <a:ext cx="5654844" cy="3471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2B20645D-958E-4E43-820E-B58824FB0FDE}"/>
                </a:ext>
              </a:extLst>
            </p:cNvPr>
            <p:cNvCxnSpPr>
              <a:cxnSpLocks/>
            </p:cNvCxnSpPr>
            <p:nvPr/>
          </p:nvCxnSpPr>
          <p:spPr>
            <a:xfrm>
              <a:off x="6494182" y="3072063"/>
              <a:ext cx="11739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3B0041B-E85A-4689-8761-5CFB09F89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8126" y="3064042"/>
              <a:ext cx="0" cy="2326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D7B1F54-5A63-4A53-AD07-706B58E62A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6866" y="3420979"/>
              <a:ext cx="0" cy="19691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D617B25-69C7-43D9-AF46-2C9C24ADC97F}"/>
                </a:ext>
              </a:extLst>
            </p:cNvPr>
            <p:cNvCxnSpPr>
              <a:cxnSpLocks/>
            </p:cNvCxnSpPr>
            <p:nvPr/>
          </p:nvCxnSpPr>
          <p:spPr>
            <a:xfrm>
              <a:off x="6470120" y="3449051"/>
              <a:ext cx="716746" cy="40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BD6A19F-D1B9-48DE-BDE8-87542F17EA78}"/>
                </a:ext>
              </a:extLst>
            </p:cNvPr>
            <p:cNvCxnSpPr>
              <a:cxnSpLocks/>
            </p:cNvCxnSpPr>
            <p:nvPr/>
          </p:nvCxnSpPr>
          <p:spPr>
            <a:xfrm>
              <a:off x="6470121" y="3858123"/>
              <a:ext cx="4520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845AF29-15D3-45EF-A44C-09023AF224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4258" y="3858123"/>
              <a:ext cx="0" cy="15560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A5E7CCD0-6AEF-4CAC-B95B-D3A3832A5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636547"/>
              </p:ext>
            </p:extLst>
          </p:nvPr>
        </p:nvGraphicFramePr>
        <p:xfrm>
          <a:off x="910549" y="1405727"/>
          <a:ext cx="2109218" cy="28289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4609">
                  <a:extLst>
                    <a:ext uri="{9D8B030D-6E8A-4147-A177-3AD203B41FA5}">
                      <a16:colId xmlns:a16="http://schemas.microsoft.com/office/drawing/2014/main" val="2142266356"/>
                    </a:ext>
                  </a:extLst>
                </a:gridCol>
                <a:gridCol w="1054609">
                  <a:extLst>
                    <a:ext uri="{9D8B030D-6E8A-4147-A177-3AD203B41FA5}">
                      <a16:colId xmlns:a16="http://schemas.microsoft.com/office/drawing/2014/main" val="2912587613"/>
                    </a:ext>
                  </a:extLst>
                </a:gridCol>
              </a:tblGrid>
              <a:tr h="2708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err="1">
                          <a:solidFill>
                            <a:schemeClr val="bg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Seller_Sales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4454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154805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count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3,029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7494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mean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5,178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87259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std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16,000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246289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min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12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627929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25%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281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670109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50%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1,015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64011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75%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4,060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95276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max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249,393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714854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FC32CE1-1188-42D0-9A21-5E2197975570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7395B26-0C40-4801-A201-4DB580F9C86E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Business Analysis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Seller </a:t>
            </a:r>
            <a:r>
              <a:rPr lang="ko-KR" alt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매출 분석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478126-30F1-4BB2-8AF8-E3DA8728E4EC}"/>
              </a:ext>
            </a:extLst>
          </p:cNvPr>
          <p:cNvSpPr txBox="1"/>
          <p:nvPr/>
        </p:nvSpPr>
        <p:spPr>
          <a:xfrm>
            <a:off x="341745" y="4680838"/>
            <a:ext cx="3521495" cy="1577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상위 </a:t>
            </a:r>
            <a:r>
              <a:rPr lang="en-US" altLang="ko-KR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Seller</a:t>
            </a:r>
            <a:r>
              <a:rPr lang="ko-KR" altLang="en-US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의 매출 비중</a:t>
            </a:r>
            <a:endParaRPr lang="en-US" altLang="ko-KR" sz="1400" b="1" dirty="0">
              <a:solidFill>
                <a:srgbClr val="282828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-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상위 </a:t>
            </a: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4%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의 </a:t>
            </a: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Seller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가 전체 매출의  </a:t>
            </a: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50% 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차지</a:t>
            </a: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-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상위 </a:t>
            </a: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10%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의 </a:t>
            </a: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Seller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가 전체 매출의 </a:t>
            </a: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70% 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차지</a:t>
            </a: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 algn="l">
              <a:lnSpc>
                <a:spcPct val="20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-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상위 </a:t>
            </a: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20%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의 </a:t>
            </a: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Seller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가 전체 매출의 </a:t>
            </a:r>
            <a:r>
              <a:rPr lang="en-US" altLang="ko-KR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80% </a:t>
            </a:r>
            <a:r>
              <a:rPr lang="ko-KR" altLang="en-US" sz="1200" dirty="0">
                <a:solidFill>
                  <a:srgbClr val="282828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차지</a:t>
            </a: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71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430480D-C4AB-4E5C-B39F-0A9C9DC2E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35" y="1214196"/>
            <a:ext cx="5037616" cy="420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3174952A-8815-4E50-8922-72E9107D7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989" y="1214195"/>
            <a:ext cx="5893971" cy="420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2A261B-2AEE-44A1-A971-6D0E2ED0D418}"/>
              </a:ext>
            </a:extLst>
          </p:cNvPr>
          <p:cNvSpPr/>
          <p:nvPr/>
        </p:nvSpPr>
        <p:spPr>
          <a:xfrm>
            <a:off x="0" y="107722"/>
            <a:ext cx="341745" cy="132424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E3E772E-BAAF-4E90-B3A3-6140214E721B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3D1AFAC-046E-465D-AF01-C1D430846D62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Business Analysis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Customer </a:t>
            </a:r>
            <a:r>
              <a:rPr lang="ko-KR" alt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현황 분석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D57D79-9CB8-4691-AAF0-3E093ADBBD9B}"/>
              </a:ext>
            </a:extLst>
          </p:cNvPr>
          <p:cNvSpPr txBox="1"/>
          <p:nvPr/>
        </p:nvSpPr>
        <p:spPr>
          <a:xfrm>
            <a:off x="812111" y="5546176"/>
            <a:ext cx="3795066" cy="379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매월 신규 고객은 늘어나지만 재구매는 없음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8C687E-1A47-4E00-89F8-E0DA0F28E0AE}"/>
              </a:ext>
            </a:extLst>
          </p:cNvPr>
          <p:cNvSpPr txBox="1"/>
          <p:nvPr/>
        </p:nvSpPr>
        <p:spPr>
          <a:xfrm>
            <a:off x="6311459" y="5483054"/>
            <a:ext cx="3795066" cy="703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입점 후 </a:t>
            </a:r>
            <a:r>
              <a:rPr lang="en-US" altLang="ko-KR" sz="14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seller</a:t>
            </a:r>
            <a:r>
              <a:rPr lang="ko-KR" altLang="en-US" sz="14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의 </a:t>
            </a:r>
            <a:r>
              <a:rPr lang="ko-KR" altLang="en-US" sz="1400" dirty="0" err="1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잔존율</a:t>
            </a:r>
            <a:r>
              <a:rPr lang="ko-KR" altLang="en-US" sz="14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하락 추이</a:t>
            </a:r>
            <a:endParaRPr lang="en-US" altLang="ko-KR" sz="1400" dirty="0">
              <a:solidFill>
                <a:srgbClr val="282828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4 / 8 / 12 / 16 </a:t>
            </a:r>
            <a:r>
              <a:rPr lang="ko-KR" altLang="en-US" sz="14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등 </a:t>
            </a:r>
            <a:r>
              <a:rPr lang="en-US" altLang="ko-KR" sz="14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4</a:t>
            </a:r>
            <a:r>
              <a:rPr lang="ko-KR" altLang="en-US" sz="14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개월 주기로 더 하락 추세 </a:t>
            </a: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53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99146E6-9C89-4757-90A5-DA26B605D881}"/>
              </a:ext>
            </a:extLst>
          </p:cNvPr>
          <p:cNvSpPr/>
          <p:nvPr/>
        </p:nvSpPr>
        <p:spPr>
          <a:xfrm>
            <a:off x="212435" y="3498137"/>
            <a:ext cx="11767127" cy="300333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34777E-F57F-420D-AAC2-60D6E1BA9159}"/>
              </a:ext>
            </a:extLst>
          </p:cNvPr>
          <p:cNvSpPr/>
          <p:nvPr/>
        </p:nvSpPr>
        <p:spPr>
          <a:xfrm>
            <a:off x="212435" y="379741"/>
            <a:ext cx="11767127" cy="300333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96A31-3113-42F8-8893-4549E091E3A3}"/>
              </a:ext>
            </a:extLst>
          </p:cNvPr>
          <p:cNvSpPr txBox="1"/>
          <p:nvPr/>
        </p:nvSpPr>
        <p:spPr>
          <a:xfrm>
            <a:off x="581890" y="669040"/>
            <a:ext cx="3615658" cy="2665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Olist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 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Business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Agenda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  <a:cs typeface="+mj-cs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3184A436-8A36-46CC-8D37-19A2E670D8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6213288"/>
              </p:ext>
            </p:extLst>
          </p:nvPr>
        </p:nvGraphicFramePr>
        <p:xfrm>
          <a:off x="5099961" y="669040"/>
          <a:ext cx="6715053" cy="2665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E4F3A4C-7A26-4102-991C-9EAFD30FD3F3}"/>
              </a:ext>
            </a:extLst>
          </p:cNvPr>
          <p:cNvCxnSpPr>
            <a:cxnSpLocks/>
          </p:cNvCxnSpPr>
          <p:nvPr/>
        </p:nvCxnSpPr>
        <p:spPr>
          <a:xfrm>
            <a:off x="4479636" y="971998"/>
            <a:ext cx="0" cy="2059709"/>
          </a:xfrm>
          <a:prstGeom prst="line">
            <a:avLst/>
          </a:prstGeom>
          <a:ln w="19050">
            <a:solidFill>
              <a:srgbClr val="2C46D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0206EAA7-2B02-4991-AEC6-CA4CAED6EF33}"/>
              </a:ext>
            </a:extLst>
          </p:cNvPr>
          <p:cNvSpPr/>
          <p:nvPr/>
        </p:nvSpPr>
        <p:spPr>
          <a:xfrm>
            <a:off x="561082" y="4159680"/>
            <a:ext cx="1828637" cy="1680244"/>
          </a:xfrm>
          <a:prstGeom prst="ellipse">
            <a:avLst/>
          </a:prstGeom>
          <a:solidFill>
            <a:srgbClr val="2C46DF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Review</a:t>
            </a:r>
          </a:p>
          <a:p>
            <a:pPr algn="ctr"/>
            <a:r>
              <a:rPr lang="en-US" altLang="ko-KR" sz="2800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Data</a:t>
            </a:r>
            <a:endParaRPr lang="ko-KR" altLang="en-US" sz="2800" dirty="0">
              <a:latin typeface="Source Sans Pro SemiBold" panose="020B0604020202020204" pitchFamily="34" charset="0"/>
              <a:ea typeface="LG Smart UI Light" panose="020B03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A8DEAB-3E1F-4816-8F02-EEF76C864ACB}"/>
              </a:ext>
            </a:extLst>
          </p:cNvPr>
          <p:cNvSpPr/>
          <p:nvPr/>
        </p:nvSpPr>
        <p:spPr>
          <a:xfrm>
            <a:off x="0" y="107722"/>
            <a:ext cx="341745" cy="132424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" name="1/2 액자 1">
            <a:extLst>
              <a:ext uri="{FF2B5EF4-FFF2-40B4-BE49-F238E27FC236}">
                <a16:creationId xmlns:a16="http://schemas.microsoft.com/office/drawing/2014/main" id="{84704C42-1AFA-48BE-8F01-D2B588513E1B}"/>
              </a:ext>
            </a:extLst>
          </p:cNvPr>
          <p:cNvSpPr/>
          <p:nvPr/>
        </p:nvSpPr>
        <p:spPr>
          <a:xfrm rot="13462481">
            <a:off x="8411562" y="236615"/>
            <a:ext cx="1103980" cy="1029317"/>
          </a:xfrm>
          <a:prstGeom prst="halfFrame">
            <a:avLst>
              <a:gd name="adj1" fmla="val 30941"/>
              <a:gd name="adj2" fmla="val 3333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1/2 액자 10">
            <a:extLst>
              <a:ext uri="{FF2B5EF4-FFF2-40B4-BE49-F238E27FC236}">
                <a16:creationId xmlns:a16="http://schemas.microsoft.com/office/drawing/2014/main" id="{C08673C9-EEA3-4E5D-A233-F1AF3F8971BA}"/>
              </a:ext>
            </a:extLst>
          </p:cNvPr>
          <p:cNvSpPr/>
          <p:nvPr/>
        </p:nvSpPr>
        <p:spPr>
          <a:xfrm rot="13462481">
            <a:off x="10673094" y="239242"/>
            <a:ext cx="1103980" cy="1029317"/>
          </a:xfrm>
          <a:prstGeom prst="halfFrame">
            <a:avLst>
              <a:gd name="adj1" fmla="val 30941"/>
              <a:gd name="adj2" fmla="val 3333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6CFB8D-60B5-49B4-8087-B767BAB05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529" y="3553012"/>
            <a:ext cx="5494045" cy="289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8C100A-A063-40D3-9B63-D865E6289A90}"/>
              </a:ext>
            </a:extLst>
          </p:cNvPr>
          <p:cNvSpPr txBox="1"/>
          <p:nvPr/>
        </p:nvSpPr>
        <p:spPr>
          <a:xfrm>
            <a:off x="2738364" y="3975330"/>
            <a:ext cx="3357634" cy="2671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고객 재방문을 이끄는 만족도</a:t>
            </a:r>
            <a:endParaRPr lang="en-US" altLang="ko-KR" sz="1400" b="1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LG Smart UI Light" panose="020B0300000101010101" pitchFamily="50" charset="-127"/>
                <a:ea typeface="LG Smart UI Light" panose="020B0300000101010101" pitchFamily="50" charset="-127"/>
                <a:cs typeface="+mn-cs"/>
              </a:rPr>
              <a:t>Review Data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분석을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LG Smart UI Light" panose="020B0300000101010101" pitchFamily="50" charset="-127"/>
                <a:ea typeface="LG Smart UI Light" panose="020B0300000101010101" pitchFamily="50" charset="-127"/>
                <a:cs typeface="+mn-cs"/>
              </a:rPr>
              <a:t> 통해 고객이 불만족한 요인을 찾고 개선한다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LG Smart UI Light" panose="020B0300000101010101" pitchFamily="50" charset="-127"/>
                <a:ea typeface="LG Smart UI Light" panose="020B0300000101010101" pitchFamily="50" charset="-127"/>
                <a:cs typeface="+mn-cs"/>
              </a:rPr>
              <a:t>. </a:t>
            </a: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Light" panose="020B0300000101010101" pitchFamily="50" charset="-127"/>
              </a:rPr>
              <a:t>서비스 개선 </a:t>
            </a:r>
            <a:r>
              <a:rPr lang="en-US" altLang="ko-KR" sz="12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Light" panose="020B0300000101010101" pitchFamily="50" charset="-127"/>
              </a:rPr>
              <a:t>-&gt;</a:t>
            </a:r>
            <a:r>
              <a:rPr lang="ko-KR" altLang="en-US" sz="12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Light" panose="020B0300000101010101" pitchFamily="50" charset="-127"/>
              </a:rPr>
              <a:t>고객 재방문</a:t>
            </a:r>
            <a:r>
              <a:rPr lang="en-US" altLang="ko-KR" sz="12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Light" panose="020B0300000101010101" pitchFamily="50" charset="-127"/>
              </a:rPr>
              <a:t>-&gt; Seller</a:t>
            </a:r>
            <a:r>
              <a:rPr lang="ko-KR" altLang="en-US" sz="120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Light" panose="020B0300000101010101" pitchFamily="50" charset="-127"/>
              </a:rPr>
              <a:t> 매출 증대</a:t>
            </a:r>
            <a:endParaRPr lang="en-US" altLang="ko-KR" sz="1400" b="0" i="0" dirty="0">
              <a:solidFill>
                <a:srgbClr val="282828"/>
              </a:solidFill>
              <a:effectLst/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Seller</a:t>
            </a:r>
            <a:r>
              <a:rPr lang="ko-KR" altLang="en-US" sz="1200" b="1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차원</a:t>
            </a:r>
            <a:r>
              <a:rPr lang="en-US" altLang="ko-KR" sz="1200" b="1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en-US" altLang="ko-KR" sz="1200" b="1" dirty="0" err="1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Olist</a:t>
            </a:r>
            <a:r>
              <a:rPr lang="ko-KR" altLang="en-US" sz="1200" b="1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차원의 </a:t>
            </a:r>
            <a:r>
              <a:rPr lang="en-US" altLang="ko-KR" sz="1200" b="1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Action Plan </a:t>
            </a:r>
            <a:r>
              <a:rPr lang="ko-KR" altLang="en-US" sz="1200" b="1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도출</a:t>
            </a:r>
            <a:endParaRPr lang="en-US" altLang="ko-KR" sz="1200" b="1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현상 유지 시 불만족 발생 </a:t>
            </a:r>
            <a:r>
              <a:rPr lang="en-US" altLang="ko-KR" sz="12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Prediction</a:t>
            </a:r>
            <a:endParaRPr lang="en-US" altLang="ko-KR" sz="1100" b="1" dirty="0">
              <a:solidFill>
                <a:srgbClr val="282828"/>
              </a:solidFill>
              <a:latin typeface="LG Smart UI SemiBold" panose="020B07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200000"/>
              </a:lnSpc>
            </a:pP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733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3251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EF8F62F-548D-4C04-A1FE-22D13829C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199" y="2103668"/>
            <a:ext cx="57435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41EC27E-1315-48BD-8CB1-CF33368B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2039500"/>
            <a:ext cx="58959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4D3D9CE-E9CA-4C4F-B7FF-8DC850313E28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4745C7F-6D3A-4D49-819B-C777309E1764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Satisfaction Review </a:t>
            </a:r>
            <a:endParaRPr lang="en-US" altLang="ko-KR" sz="2000" i="1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Review Data EDA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206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99146E6-9C89-4757-90A5-DA26B605D881}"/>
              </a:ext>
            </a:extLst>
          </p:cNvPr>
          <p:cNvSpPr/>
          <p:nvPr/>
        </p:nvSpPr>
        <p:spPr>
          <a:xfrm>
            <a:off x="212435" y="3498137"/>
            <a:ext cx="11767127" cy="300333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34777E-F57F-420D-AAC2-60D6E1BA9159}"/>
              </a:ext>
            </a:extLst>
          </p:cNvPr>
          <p:cNvSpPr/>
          <p:nvPr/>
        </p:nvSpPr>
        <p:spPr>
          <a:xfrm>
            <a:off x="212435" y="379741"/>
            <a:ext cx="11767127" cy="300333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96A31-3113-42F8-8893-4549E091E3A3}"/>
              </a:ext>
            </a:extLst>
          </p:cNvPr>
          <p:cNvSpPr txBox="1"/>
          <p:nvPr/>
        </p:nvSpPr>
        <p:spPr>
          <a:xfrm>
            <a:off x="581890" y="669040"/>
            <a:ext cx="3615658" cy="2665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데이터 선정 배경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  <a:cs typeface="+mj-cs"/>
            </a:endParaRP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3184A436-8A36-46CC-8D37-19A2E670D8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351174"/>
              </p:ext>
            </p:extLst>
          </p:nvPr>
        </p:nvGraphicFramePr>
        <p:xfrm>
          <a:off x="5099961" y="669040"/>
          <a:ext cx="6715053" cy="2665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5DB7192-C8EC-48FD-81A4-CA3219FFB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8082" y="4044318"/>
            <a:ext cx="6802028" cy="205761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E4F3A4C-7A26-4102-991C-9EAFD30FD3F3}"/>
              </a:ext>
            </a:extLst>
          </p:cNvPr>
          <p:cNvCxnSpPr>
            <a:cxnSpLocks/>
          </p:cNvCxnSpPr>
          <p:nvPr/>
        </p:nvCxnSpPr>
        <p:spPr>
          <a:xfrm>
            <a:off x="4479636" y="971998"/>
            <a:ext cx="0" cy="2059709"/>
          </a:xfrm>
          <a:prstGeom prst="line">
            <a:avLst/>
          </a:prstGeom>
          <a:ln w="19050">
            <a:solidFill>
              <a:srgbClr val="2C46D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0206EAA7-2B02-4991-AEC6-CA4CAED6EF33}"/>
              </a:ext>
            </a:extLst>
          </p:cNvPr>
          <p:cNvSpPr/>
          <p:nvPr/>
        </p:nvSpPr>
        <p:spPr>
          <a:xfrm>
            <a:off x="1424142" y="4269560"/>
            <a:ext cx="1995055" cy="1607127"/>
          </a:xfrm>
          <a:prstGeom prst="ellipse">
            <a:avLst/>
          </a:prstGeom>
          <a:solidFill>
            <a:srgbClr val="2C46DF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Kaggle</a:t>
            </a:r>
            <a:endParaRPr lang="ko-KR" altLang="en-US" sz="3200" dirty="0">
              <a:latin typeface="Source Sans Pro SemiBold" panose="020B0604020202020204" pitchFamily="34" charset="0"/>
              <a:ea typeface="LG Smart UI Light" panose="020B03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A8DEAB-3E1F-4816-8F02-EEF76C864ACB}"/>
              </a:ext>
            </a:extLst>
          </p:cNvPr>
          <p:cNvSpPr/>
          <p:nvPr/>
        </p:nvSpPr>
        <p:spPr>
          <a:xfrm>
            <a:off x="0" y="107722"/>
            <a:ext cx="341745" cy="132424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951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80DD16-A16A-4D06-9162-69F5F8EB9AB1}"/>
              </a:ext>
            </a:extLst>
          </p:cNvPr>
          <p:cNvSpPr/>
          <p:nvPr/>
        </p:nvSpPr>
        <p:spPr>
          <a:xfrm>
            <a:off x="6419775" y="824593"/>
            <a:ext cx="4691817" cy="5412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1177645" y="824593"/>
            <a:ext cx="4691817" cy="5412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27F7A7-C5DB-4594-A5D9-5E29F8AAA1D2}"/>
              </a:ext>
            </a:extLst>
          </p:cNvPr>
          <p:cNvSpPr txBox="1"/>
          <p:nvPr/>
        </p:nvSpPr>
        <p:spPr>
          <a:xfrm>
            <a:off x="421036" y="6421848"/>
            <a:ext cx="92079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전반적으로  </a:t>
            </a:r>
            <a:r>
              <a:rPr lang="en-US" altLang="ko-KR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‘</a:t>
            </a: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en-US" altLang="ko-KR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Product’</a:t>
            </a: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와 </a:t>
            </a:r>
            <a:r>
              <a:rPr lang="en-US" altLang="ko-KR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‘Delivery(</a:t>
            </a:r>
            <a:r>
              <a:rPr lang="en-US" altLang="ko-KR" sz="14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receive,came,arrived</a:t>
            </a:r>
            <a:r>
              <a:rPr lang="en-US" altLang="ko-KR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)</a:t>
            </a: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에 대한 언급이 많음</a:t>
            </a:r>
            <a:endParaRPr lang="en-US" altLang="ko-KR" sz="14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AC1C54D-30A2-454B-930C-AA628FB70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41"/>
          <a:stretch/>
        </p:blipFill>
        <p:spPr bwMode="auto">
          <a:xfrm>
            <a:off x="6757570" y="330749"/>
            <a:ext cx="3842732" cy="218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7245BC9-EAF7-43D0-8457-9C9A7231AE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79740" r="-4220"/>
          <a:stretch/>
        </p:blipFill>
        <p:spPr bwMode="auto">
          <a:xfrm>
            <a:off x="1579131" y="1202573"/>
            <a:ext cx="4036086" cy="229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0CC33B3-225A-4F59-8524-DE051BF2CA99}"/>
              </a:ext>
            </a:extLst>
          </p:cNvPr>
          <p:cNvCxnSpPr>
            <a:cxnSpLocks/>
          </p:cNvCxnSpPr>
          <p:nvPr/>
        </p:nvCxnSpPr>
        <p:spPr>
          <a:xfrm flipV="1">
            <a:off x="973656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E78DB8-01C6-4156-BC6C-97D759BF460B}"/>
              </a:ext>
            </a:extLst>
          </p:cNvPr>
          <p:cNvSpPr txBox="1"/>
          <p:nvPr/>
        </p:nvSpPr>
        <p:spPr>
          <a:xfrm>
            <a:off x="931711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Satisfaction Review </a:t>
            </a:r>
            <a:endParaRPr lang="en-US" altLang="ko-KR" sz="2000" i="1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Comment Word Cloud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CDA9C7B-A227-4B41-B1DD-69EC1839F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60111" r="-4220" b="19628"/>
          <a:stretch/>
        </p:blipFill>
        <p:spPr bwMode="auto">
          <a:xfrm>
            <a:off x="1579131" y="3573211"/>
            <a:ext cx="4036086" cy="229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E43729C-B9BC-4CBD-B008-EF77D9897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2" b="59830"/>
          <a:stretch/>
        </p:blipFill>
        <p:spPr bwMode="auto">
          <a:xfrm>
            <a:off x="6757570" y="2437750"/>
            <a:ext cx="3842732" cy="218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A43A2FD-8B1A-494C-A63C-91D61221FC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61" b="39753"/>
          <a:stretch/>
        </p:blipFill>
        <p:spPr bwMode="auto">
          <a:xfrm>
            <a:off x="6877434" y="4590228"/>
            <a:ext cx="3842732" cy="218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BE56A10D-2DC9-4C74-88F0-F9DBF43D989F}"/>
              </a:ext>
            </a:extLst>
          </p:cNvPr>
          <p:cNvSpPr/>
          <p:nvPr/>
        </p:nvSpPr>
        <p:spPr>
          <a:xfrm>
            <a:off x="4629150" y="282263"/>
            <a:ext cx="1790625" cy="160712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만족</a:t>
            </a:r>
            <a:endParaRPr lang="ko-KR" altLang="en-US" sz="2800" b="1" dirty="0">
              <a:latin typeface="Source Sans Pro SemiBold" panose="020B0604020202020204" pitchFamily="34" charset="0"/>
              <a:ea typeface="LG Smart UI Light" panose="020B03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7A17F1D-E469-4E5F-A84E-E89DAA9033FF}"/>
              </a:ext>
            </a:extLst>
          </p:cNvPr>
          <p:cNvSpPr/>
          <p:nvPr/>
        </p:nvSpPr>
        <p:spPr>
          <a:xfrm>
            <a:off x="10334497" y="453516"/>
            <a:ext cx="1790625" cy="160712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불만족</a:t>
            </a:r>
          </a:p>
        </p:txBody>
      </p:sp>
    </p:spTree>
    <p:extLst>
      <p:ext uri="{BB962C8B-B14F-4D97-AF65-F5344CB8AC3E}">
        <p14:creationId xmlns:p14="http://schemas.microsoft.com/office/powerpoint/2010/main" val="3816504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E4B85D8-C9CC-499B-B13C-3A0DC673AE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194"/>
                    </a14:imgEffect>
                    <a14:imgEffect>
                      <a14:saturation sat="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955" y="9236"/>
            <a:ext cx="12180357" cy="6848763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378691" y="221584"/>
            <a:ext cx="11469666" cy="6357874"/>
          </a:xfrm>
          <a:prstGeom prst="rect">
            <a:avLst/>
          </a:prstGeom>
          <a:solidFill>
            <a:srgbClr val="FFFFFF">
              <a:alpha val="40000"/>
            </a:srgbClr>
          </a:solidFill>
          <a:ln w="6350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rtlCol="0" anchor="ctr">
            <a:noAutofit/>
          </a:bodyPr>
          <a:lstStyle/>
          <a:p>
            <a:pPr algn="ctr"/>
            <a:endParaRPr lang="en-US" sz="2400" dirty="0">
              <a:latin typeface="LG Smart UI Light" panose="020B0300000101010101" pitchFamily="50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63792" y="4134813"/>
            <a:ext cx="2474687" cy="2672385"/>
          </a:xfrm>
          <a:prstGeom prst="rect">
            <a:avLst/>
          </a:prstGeom>
          <a:solidFill>
            <a:srgbClr val="FFFFFF">
              <a:alpha val="10196"/>
            </a:srgbClr>
          </a:solidFill>
          <a:ln w="127000">
            <a:solidFill>
              <a:srgbClr val="2C46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solidFill>
                  <a:schemeClr val="tx1"/>
                </a:solidFill>
                <a:latin typeface="Source Sans Pro Semibold" panose="020B0603030403020204" pitchFamily="34" charset="-18"/>
              </a:rPr>
              <a:t>03</a:t>
            </a:r>
          </a:p>
        </p:txBody>
      </p:sp>
      <p:sp>
        <p:nvSpPr>
          <p:cNvPr id="11" name="Content Placeholder 15"/>
          <p:cNvSpPr txBox="1">
            <a:spLocks/>
          </p:cNvSpPr>
          <p:nvPr/>
        </p:nvSpPr>
        <p:spPr>
          <a:xfrm>
            <a:off x="2332139" y="637724"/>
            <a:ext cx="9319287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0" i="1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Feature</a:t>
            </a:r>
            <a:r>
              <a:rPr lang="ko-KR" altLang="en-US" sz="8000" i="1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 </a:t>
            </a:r>
            <a:r>
              <a:rPr lang="en-US" altLang="ko-KR" sz="8000" i="1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Engineering</a:t>
            </a:r>
            <a:endParaRPr lang="en-US" sz="8000" i="1" dirty="0">
              <a:solidFill>
                <a:schemeClr val="tx1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036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3251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910D4-FBDB-451A-BA84-53E781074647}"/>
              </a:ext>
            </a:extLst>
          </p:cNvPr>
          <p:cNvSpPr txBox="1"/>
          <p:nvPr/>
        </p:nvSpPr>
        <p:spPr>
          <a:xfrm>
            <a:off x="313584" y="1689164"/>
            <a:ext cx="2976584" cy="1112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카테고리별 만족도</a:t>
            </a:r>
            <a:endParaRPr lang="en-US" altLang="ko-KR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불만족 순위</a:t>
            </a:r>
            <a:r>
              <a:rPr lang="en-US" altLang="ko-KR" sz="1400" dirty="0" err="1">
                <a:latin typeface="LG Smart UI Light" panose="020B0300000101010101" pitchFamily="50" charset="-127"/>
                <a:ea typeface="LG Smart UI Light" panose="020B0300000101010101" pitchFamily="50" charset="-127"/>
              </a:rPr>
              <a:t>Home_living</a:t>
            </a:r>
            <a:r>
              <a:rPr lang="en-US" altLang="ko-KR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 &gt;Furniture&gt;Security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A2A0844-7700-4113-8CC0-5BCC27998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135" y="1032132"/>
            <a:ext cx="8703650" cy="550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2B7A07-D6B9-4293-8E60-592561C83799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6172C9-EC21-4C7E-88C8-640D0410E456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EDA for Feature</a:t>
            </a:r>
            <a:endParaRPr lang="en-US" altLang="ko-KR" sz="2000" i="1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Product </a:t>
            </a:r>
            <a:r>
              <a:rPr lang="ko-KR" alt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관련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830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0BE885-EEDB-42F0-8D18-C65C8A5DA91C}"/>
              </a:ext>
            </a:extLst>
          </p:cNvPr>
          <p:cNvSpPr/>
          <p:nvPr/>
        </p:nvSpPr>
        <p:spPr>
          <a:xfrm>
            <a:off x="0" y="0"/>
            <a:ext cx="265083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6B7F8F1-AB83-400A-ACF5-A2C37AC5D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544" y="144139"/>
            <a:ext cx="8603241" cy="351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52FDC79-75DF-4D5A-B7F3-4650B4A28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25"/>
          <a:stretch/>
        </p:blipFill>
        <p:spPr bwMode="auto">
          <a:xfrm>
            <a:off x="2832301" y="3782618"/>
            <a:ext cx="9359699" cy="301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68BBA-14DA-4B3F-A0AC-AD6533DA9144}"/>
              </a:ext>
            </a:extLst>
          </p:cNvPr>
          <p:cNvSpPr txBox="1"/>
          <p:nvPr/>
        </p:nvSpPr>
        <p:spPr>
          <a:xfrm>
            <a:off x="254561" y="1689164"/>
            <a:ext cx="3056983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제품에 대한 자세한 설명은 기대와 실제의 </a:t>
            </a:r>
            <a:r>
              <a:rPr lang="en-US" altLang="ko-KR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gap</a:t>
            </a: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을 줄일 것이다</a:t>
            </a:r>
            <a:endParaRPr lang="en-US" altLang="ko-KR" sz="14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CC62C4-6407-4D3A-9287-DD4019F02123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C3FEE0-8CA2-46B8-9F47-466AC827BC5F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EDA for Feature</a:t>
            </a:r>
            <a:endParaRPr lang="en-US" altLang="ko-KR" sz="2000" i="1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Product </a:t>
            </a:r>
            <a:r>
              <a:rPr lang="ko-KR" alt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관련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B0C6D-1910-4E01-BB85-F2B8162961CD}"/>
              </a:ext>
            </a:extLst>
          </p:cNvPr>
          <p:cNvSpPr txBox="1"/>
          <p:nvPr/>
        </p:nvSpPr>
        <p:spPr>
          <a:xfrm>
            <a:off x="264468" y="2534021"/>
            <a:ext cx="3056983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가격이 비쌀 수록 기대치가 높을 것이다</a:t>
            </a:r>
            <a:endParaRPr lang="en-US" altLang="ko-KR" sz="14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3EB850-452E-4A1C-95A5-8C3C2394BC67}"/>
              </a:ext>
            </a:extLst>
          </p:cNvPr>
          <p:cNvSpPr txBox="1"/>
          <p:nvPr/>
        </p:nvSpPr>
        <p:spPr>
          <a:xfrm>
            <a:off x="254561" y="3433504"/>
            <a:ext cx="3056983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가격이 비쌀 수록 품질이 좋을 것이다</a:t>
            </a:r>
            <a:endParaRPr lang="en-US" altLang="ko-KR" sz="14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B8FB4E-168C-4A7F-881A-BDC2643881DD}"/>
              </a:ext>
            </a:extLst>
          </p:cNvPr>
          <p:cNvSpPr txBox="1"/>
          <p:nvPr/>
        </p:nvSpPr>
        <p:spPr>
          <a:xfrm>
            <a:off x="254561" y="4362774"/>
            <a:ext cx="3056983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가격이 비쌀 수록 품질이 좋을 것이다</a:t>
            </a:r>
            <a:endParaRPr lang="en-US" altLang="ko-KR" sz="14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580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CB3F06-A598-41FA-8383-A532F622151F}"/>
              </a:ext>
            </a:extLst>
          </p:cNvPr>
          <p:cNvSpPr/>
          <p:nvPr/>
        </p:nvSpPr>
        <p:spPr>
          <a:xfrm>
            <a:off x="788041" y="1622041"/>
            <a:ext cx="4778972" cy="40099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79173D-8B1E-43FA-A143-B11154E42CB1}"/>
              </a:ext>
            </a:extLst>
          </p:cNvPr>
          <p:cNvSpPr/>
          <p:nvPr/>
        </p:nvSpPr>
        <p:spPr>
          <a:xfrm>
            <a:off x="6369997" y="1642477"/>
            <a:ext cx="4778972" cy="40099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29B669-4DA0-45E4-B626-C4C13A661CC1}"/>
              </a:ext>
            </a:extLst>
          </p:cNvPr>
          <p:cNvSpPr txBox="1"/>
          <p:nvPr/>
        </p:nvSpPr>
        <p:spPr>
          <a:xfrm>
            <a:off x="2156880" y="1710693"/>
            <a:ext cx="2399078" cy="380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배송 단계별 소요 일수 분포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   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</a:t>
            </a: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0E2818-5D6E-4225-8907-59B9F639060E}"/>
              </a:ext>
            </a:extLst>
          </p:cNvPr>
          <p:cNvSpPr txBox="1"/>
          <p:nvPr/>
        </p:nvSpPr>
        <p:spPr>
          <a:xfrm>
            <a:off x="788041" y="5720629"/>
            <a:ext cx="3020561" cy="698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극단적인 이상치 존재</a:t>
            </a:r>
            <a:endParaRPr lang="en-US" altLang="ko-KR" sz="14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평균 </a:t>
            </a:r>
            <a:r>
              <a:rPr lang="en-US" altLang="ko-KR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20</a:t>
            </a:r>
            <a:r>
              <a:rPr lang="ko-KR" altLang="en-US" sz="14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일의 배송 예상일자</a:t>
            </a:r>
            <a:endParaRPr lang="en-US" altLang="ko-KR" sz="14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417A3309-014F-4DE5-A946-96C825002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6" y="2179513"/>
            <a:ext cx="5550327" cy="305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89A86C12-817D-4FA9-915C-F5983FD09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101" y="2083508"/>
            <a:ext cx="5817207" cy="324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492A88-F41A-45A2-B67B-68E8B1B78E59}"/>
              </a:ext>
            </a:extLst>
          </p:cNvPr>
          <p:cNvSpPr txBox="1"/>
          <p:nvPr/>
        </p:nvSpPr>
        <p:spPr>
          <a:xfrm>
            <a:off x="6388173" y="5720629"/>
            <a:ext cx="3020561" cy="375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소요 시간 흐름</a:t>
            </a:r>
            <a:endParaRPr lang="en-US" altLang="ko-KR" sz="14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606051-0C46-4289-B328-5F519657F70C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7D1D6A6-E5E5-44AC-9919-DBF5858AC086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EDA for Feature</a:t>
            </a:r>
            <a:endParaRPr lang="en-US" altLang="ko-KR" sz="2000" i="1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Delivery </a:t>
            </a:r>
            <a:r>
              <a:rPr lang="ko-KR" alt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관련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6578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3251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10CB3D0D-1AF5-40CE-B3CD-29E623A73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298" y="1150600"/>
            <a:ext cx="843915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A5A47C1-5044-42A9-8779-5227485C673C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6FE2360-9B75-4016-8C84-C0993C97532A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EDA for Feature</a:t>
            </a:r>
            <a:endParaRPr lang="en-US" altLang="ko-KR" sz="2000" i="1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Delivery </a:t>
            </a:r>
            <a:r>
              <a:rPr lang="ko-KR" alt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관련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5D266-E65B-4085-BC3A-CFDB545E835E}"/>
              </a:ext>
            </a:extLst>
          </p:cNvPr>
          <p:cNvSpPr txBox="1"/>
          <p:nvPr/>
        </p:nvSpPr>
        <p:spPr>
          <a:xfrm>
            <a:off x="254561" y="1689164"/>
            <a:ext cx="3056983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배송 예정일을 못 지킬 수록 불만족이 높을 것이다</a:t>
            </a:r>
            <a:endParaRPr lang="en-US" altLang="ko-KR" sz="14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5785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EE64248-11FB-4AF5-BE0D-2A572CA2F03C}"/>
              </a:ext>
            </a:extLst>
          </p:cNvPr>
          <p:cNvSpPr/>
          <p:nvPr/>
        </p:nvSpPr>
        <p:spPr>
          <a:xfrm>
            <a:off x="2959768" y="0"/>
            <a:ext cx="923223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130F1B2-30BA-4EC2-A46B-6F68368A8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412" y="794083"/>
            <a:ext cx="8643043" cy="556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E4A50E0-9ADA-4AF7-B926-6318520C91D5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17074A-B840-418D-BB2C-78302BC19916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EDA for Feature</a:t>
            </a:r>
            <a:endParaRPr lang="en-US" altLang="ko-KR" sz="2000" i="1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Delivery </a:t>
            </a:r>
            <a:r>
              <a:rPr lang="ko-KR" alt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관련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2992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2637368-027E-4378-8856-13F9E9433329}"/>
              </a:ext>
            </a:extLst>
          </p:cNvPr>
          <p:cNvSpPr/>
          <p:nvPr/>
        </p:nvSpPr>
        <p:spPr>
          <a:xfrm>
            <a:off x="2959768" y="0"/>
            <a:ext cx="923223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50CAA4F-1158-4A87-90DA-5BA97E12B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306" y="1010653"/>
            <a:ext cx="8747379" cy="541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727A0B-F0EE-459B-950A-338869300BEF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4B9364-6366-495A-9500-7C9549484626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EDA for Feature</a:t>
            </a:r>
            <a:endParaRPr lang="en-US" altLang="ko-KR" sz="2000" i="1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Delivery </a:t>
            </a:r>
            <a:r>
              <a:rPr lang="ko-KR" altLang="en-US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관련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B9BFF-15FD-4923-9D9E-8E74373CF851}"/>
              </a:ext>
            </a:extLst>
          </p:cNvPr>
          <p:cNvSpPr txBox="1"/>
          <p:nvPr/>
        </p:nvSpPr>
        <p:spPr>
          <a:xfrm>
            <a:off x="264468" y="1464575"/>
            <a:ext cx="3056983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배송 출발</a:t>
            </a:r>
            <a:r>
              <a:rPr lang="en-US" altLang="ko-KR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-</a:t>
            </a:r>
            <a:r>
              <a: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도착지는 배송기간에 영향을 줄 것이다</a:t>
            </a:r>
            <a:endParaRPr lang="en-US" altLang="ko-KR" sz="140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547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3251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59B90B3-2A66-416F-B6B7-AECE46E8E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095" y="431738"/>
            <a:ext cx="7252078" cy="626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502A1A-DFFF-4AAE-8541-62EEA25DA0A2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BAC5919-55E5-4F99-A779-6046FAEB96F2}"/>
              </a:ext>
            </a:extLst>
          </p:cNvPr>
          <p:cNvSpPr txBox="1"/>
          <p:nvPr/>
        </p:nvSpPr>
        <p:spPr>
          <a:xfrm>
            <a:off x="441856" y="233660"/>
            <a:ext cx="2702208" cy="92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EDA for Feature</a:t>
            </a:r>
            <a:endParaRPr lang="en-US" altLang="ko-KR" sz="2000" i="1" dirty="0"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Feature Selection</a:t>
            </a:r>
            <a:endParaRPr lang="ko-KR" altLang="en-US" dirty="0">
              <a:latin typeface="Source Sans Pro Semibold" panose="020B0603030403020204" pitchFamily="34" charset="0"/>
              <a:ea typeface="LG Smart UI SemiBold" panose="020B07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ECDE1-D21F-492C-B5E2-68843D50437D}"/>
              </a:ext>
            </a:extLst>
          </p:cNvPr>
          <p:cNvSpPr txBox="1"/>
          <p:nvPr/>
        </p:nvSpPr>
        <p:spPr>
          <a:xfrm>
            <a:off x="436487" y="1461835"/>
            <a:ext cx="2892475" cy="686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200000"/>
              </a:lnSpc>
            </a:pP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A0C2D-44F6-4A42-A77A-350D917F7F0D}"/>
              </a:ext>
            </a:extLst>
          </p:cNvPr>
          <p:cNvSpPr txBox="1"/>
          <p:nvPr/>
        </p:nvSpPr>
        <p:spPr>
          <a:xfrm>
            <a:off x="436487" y="1159426"/>
            <a:ext cx="3038458" cy="5047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카테고리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구매제품 개수</a:t>
            </a:r>
            <a:endParaRPr lang="en-US" altLang="ko-KR" sz="12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총 구매 금액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배송비</a:t>
            </a:r>
            <a:endParaRPr lang="en-US" altLang="ko-KR" sz="12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배송비 비율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배송 준비기간</a:t>
            </a:r>
            <a:endParaRPr lang="en-US" altLang="ko-KR" sz="12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총배송기간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Customer </a:t>
            </a:r>
            <a:r>
              <a:rPr lang="en-US" altLang="ko-KR" sz="1200" dirty="0" err="1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Stae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셀러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State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제품 사진 개수</a:t>
            </a:r>
            <a:endParaRPr lang="en-US" altLang="ko-KR" sz="12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셀러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_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불만족비율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셀러</a:t>
            </a:r>
            <a:r>
              <a:rPr lang="en-US" altLang="ko-KR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_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코멘트 길이 평균</a:t>
            </a:r>
            <a:endParaRPr lang="en-US" altLang="ko-KR" sz="12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셀러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_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직전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3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개월 배송 준비기간 평균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셀러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_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직전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3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개월 배송 지연기간 평균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셀러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_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직전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3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개월 배송 지연건수 비중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셀러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_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직전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3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개월 구매 취소건수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셀러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_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직전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3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개월 구매 </a:t>
            </a:r>
            <a:r>
              <a:rPr lang="ko-KR" altLang="en-US" sz="1200" dirty="0" err="1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취소율</a:t>
            </a:r>
            <a:endParaRPr lang="en-US" altLang="ko-KR" sz="1200" dirty="0">
              <a:solidFill>
                <a:srgbClr val="282828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263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E4B85D8-C9CC-499B-B13C-3A0DC673AE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194"/>
                    </a14:imgEffect>
                    <a14:imgEffect>
                      <a14:saturation sat="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955" y="9236"/>
            <a:ext cx="12180357" cy="6848763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378691" y="221584"/>
            <a:ext cx="11469666" cy="6357874"/>
          </a:xfrm>
          <a:prstGeom prst="rect">
            <a:avLst/>
          </a:prstGeom>
          <a:solidFill>
            <a:srgbClr val="FFFFFF">
              <a:alpha val="40000"/>
            </a:srgbClr>
          </a:solidFill>
          <a:ln w="6350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rtlCol="0" anchor="ctr">
            <a:noAutofit/>
          </a:bodyPr>
          <a:lstStyle/>
          <a:p>
            <a:pPr algn="ctr"/>
            <a:endParaRPr lang="en-US" sz="2400" dirty="0">
              <a:latin typeface="LG Smart UI Light" panose="020B0300000101010101" pitchFamily="50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63792" y="4134813"/>
            <a:ext cx="2474687" cy="2672385"/>
          </a:xfrm>
          <a:prstGeom prst="rect">
            <a:avLst/>
          </a:prstGeom>
          <a:solidFill>
            <a:srgbClr val="FFFFFF">
              <a:alpha val="10196"/>
            </a:srgbClr>
          </a:solidFill>
          <a:ln w="127000">
            <a:solidFill>
              <a:srgbClr val="2C46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solidFill>
                  <a:schemeClr val="tx1"/>
                </a:solidFill>
                <a:latin typeface="Source Sans Pro Semibold" panose="020B0603030403020204" pitchFamily="34" charset="-18"/>
              </a:rPr>
              <a:t>04</a:t>
            </a:r>
          </a:p>
        </p:txBody>
      </p:sp>
      <p:sp>
        <p:nvSpPr>
          <p:cNvPr id="11" name="Content Placeholder 15"/>
          <p:cNvSpPr txBox="1">
            <a:spLocks/>
          </p:cNvSpPr>
          <p:nvPr/>
        </p:nvSpPr>
        <p:spPr>
          <a:xfrm>
            <a:off x="2332139" y="637724"/>
            <a:ext cx="9319287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200" i="1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Model</a:t>
            </a:r>
          </a:p>
          <a:p>
            <a:pPr algn="r"/>
            <a:r>
              <a:rPr lang="en-US" sz="7200" i="1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761811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pic>
        <p:nvPicPr>
          <p:cNvPr id="4" name="Picture 2" descr="Data Schema">
            <a:extLst>
              <a:ext uri="{FF2B5EF4-FFF2-40B4-BE49-F238E27FC236}">
                <a16:creationId xmlns:a16="http://schemas.microsoft.com/office/drawing/2014/main" id="{3C55E1BF-B5AE-4A6E-9FF1-52F4F069A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" b="962"/>
          <a:stretch/>
        </p:blipFill>
        <p:spPr bwMode="auto">
          <a:xfrm>
            <a:off x="527763" y="288485"/>
            <a:ext cx="10905066" cy="6389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sp>
        <p:nvSpPr>
          <p:cNvPr id="40" name="Freeform: Shape 3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D89E01-0710-4C50-97E1-142D09C12C73}"/>
              </a:ext>
            </a:extLst>
          </p:cNvPr>
          <p:cNvSpPr/>
          <p:nvPr/>
        </p:nvSpPr>
        <p:spPr>
          <a:xfrm>
            <a:off x="0" y="-16279"/>
            <a:ext cx="12191999" cy="170873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267B9B-DCF1-4A87-B47B-C1C9601BD3A3}"/>
              </a:ext>
            </a:extLst>
          </p:cNvPr>
          <p:cNvSpPr txBox="1"/>
          <p:nvPr/>
        </p:nvSpPr>
        <p:spPr>
          <a:xfrm>
            <a:off x="820579" y="4848443"/>
            <a:ext cx="3138280" cy="877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schemeClr val="accent1">
                    <a:lumMod val="7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9 files, 52colums</a:t>
            </a:r>
            <a:r>
              <a:rPr lang="ko-KR" altLang="en-US" i="1" dirty="0">
                <a:solidFill>
                  <a:schemeClr val="accent1">
                    <a:lumMod val="7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으로 구성</a:t>
            </a:r>
            <a:endParaRPr lang="en-US" altLang="ko-KR" i="1" dirty="0">
              <a:solidFill>
                <a:schemeClr val="accent1">
                  <a:lumMod val="7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i="1" dirty="0">
                <a:solidFill>
                  <a:schemeClr val="accent1">
                    <a:lumMod val="75000"/>
                  </a:schemeClr>
                </a:solidFill>
                <a:latin typeface="Source Sans Pro SemiBold" panose="020B0603030403020204" pitchFamily="34" charset="0"/>
                <a:ea typeface="LG Smart UI Light" panose="020B0300000101010101" pitchFamily="50" charset="-127"/>
              </a:rPr>
              <a:t>축소된 실무 </a:t>
            </a:r>
            <a:r>
              <a:rPr lang="en-US" altLang="ko-KR" i="1" dirty="0">
                <a:solidFill>
                  <a:schemeClr val="accent1">
                    <a:lumMod val="7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DB</a:t>
            </a:r>
            <a:r>
              <a:rPr lang="ko-KR" altLang="en-US" i="1" dirty="0">
                <a:solidFill>
                  <a:schemeClr val="accent1">
                    <a:lumMod val="75000"/>
                  </a:schemeClr>
                </a:solidFill>
                <a:latin typeface="Source Sans Pro SemiBold" panose="020B0603030403020204" pitchFamily="34" charset="0"/>
                <a:ea typeface="LG Smart UI Light" panose="020B0300000101010101" pitchFamily="50" charset="-127"/>
              </a:rPr>
              <a:t>구조와 유사</a:t>
            </a:r>
            <a:endParaRPr lang="en-US" altLang="ko-KR" i="1" dirty="0">
              <a:solidFill>
                <a:schemeClr val="accent1">
                  <a:lumMod val="7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C2DAF6-3551-425C-B8CD-D557BD77BE0B}"/>
              </a:ext>
            </a:extLst>
          </p:cNvPr>
          <p:cNvSpPr txBox="1"/>
          <p:nvPr/>
        </p:nvSpPr>
        <p:spPr>
          <a:xfrm>
            <a:off x="581890" y="669041"/>
            <a:ext cx="3615658" cy="2178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Olist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 Data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  <a:cs typeface="+mj-cs"/>
              </a:rPr>
              <a:t>Schema</a:t>
            </a:r>
            <a:endParaRPr lang="en-US" altLang="ko-K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 SemiBold" panose="020B0603030403020204" pitchFamily="34" charset="0"/>
              <a:ea typeface="Source Sans Pro SemiBold" panose="020B060303040302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6039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31EC8A3-9BAB-47FD-A87F-A2C35B8CF75C}"/>
              </a:ext>
            </a:extLst>
          </p:cNvPr>
          <p:cNvSpPr/>
          <p:nvPr/>
        </p:nvSpPr>
        <p:spPr>
          <a:xfrm>
            <a:off x="0" y="0"/>
            <a:ext cx="5627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357BAD-6AAC-468A-B4EC-802859BC8861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E69C55A-E4A7-429C-B5D5-BDDB8A64D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20" y="676458"/>
            <a:ext cx="9395360" cy="57740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40B706-721D-4509-8D93-E3F66838DD73}"/>
              </a:ext>
            </a:extLst>
          </p:cNvPr>
          <p:cNvSpPr txBox="1"/>
          <p:nvPr/>
        </p:nvSpPr>
        <p:spPr>
          <a:xfrm>
            <a:off x="479681" y="396662"/>
            <a:ext cx="289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변수 선택</a:t>
            </a:r>
            <a:endParaRPr lang="en-US" altLang="ko-KR" b="1" dirty="0"/>
          </a:p>
        </p:txBody>
      </p: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3B911385-93DD-425A-AF62-46DE36EB2FF6}"/>
              </a:ext>
            </a:extLst>
          </p:cNvPr>
          <p:cNvSpPr/>
          <p:nvPr/>
        </p:nvSpPr>
        <p:spPr>
          <a:xfrm>
            <a:off x="1147482" y="3953435"/>
            <a:ext cx="250838" cy="1272989"/>
          </a:xfrm>
          <a:prstGeom prst="leftBrace">
            <a:avLst>
              <a:gd name="adj1" fmla="val 8333"/>
              <a:gd name="adj2" fmla="val 47888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03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459B6D-50AD-4482-AEE6-F3396863B3EE}"/>
              </a:ext>
            </a:extLst>
          </p:cNvPr>
          <p:cNvSpPr/>
          <p:nvPr/>
        </p:nvSpPr>
        <p:spPr>
          <a:xfrm>
            <a:off x="0" y="0"/>
            <a:ext cx="5627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10FBBA-F271-4408-AED4-DD623532401B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5CE4BC-8DDD-44C5-8A35-745CB5D09CFA}"/>
              </a:ext>
            </a:extLst>
          </p:cNvPr>
          <p:cNvSpPr txBox="1"/>
          <p:nvPr/>
        </p:nvSpPr>
        <p:spPr>
          <a:xfrm>
            <a:off x="479681" y="396662"/>
            <a:ext cx="289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모델 생성</a:t>
            </a:r>
            <a:r>
              <a:rPr lang="en-US" altLang="ko-KR" b="1" dirty="0"/>
              <a:t>(</a:t>
            </a:r>
            <a:r>
              <a:rPr lang="en-US" altLang="ko-KR" b="1" dirty="0" err="1"/>
              <a:t>LightGBM</a:t>
            </a:r>
            <a:r>
              <a:rPr lang="en-US" altLang="ko-KR" b="1" dirty="0"/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7CF2E3-9906-4114-9777-E1B7B7915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31" y="1564741"/>
            <a:ext cx="4511306" cy="9930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86AFEB6D-99E0-42DA-9FE9-F1356BDC4F3D}"/>
              </a:ext>
            </a:extLst>
          </p:cNvPr>
          <p:cNvSpPr/>
          <p:nvPr/>
        </p:nvSpPr>
        <p:spPr>
          <a:xfrm rot="16200000">
            <a:off x="6023128" y="1691061"/>
            <a:ext cx="549538" cy="741059"/>
          </a:xfrm>
          <a:prstGeom prst="downArrow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D0051E-9BB3-4EBE-8B5A-842342C4C779}"/>
              </a:ext>
            </a:extLst>
          </p:cNvPr>
          <p:cNvSpPr txBox="1"/>
          <p:nvPr/>
        </p:nvSpPr>
        <p:spPr>
          <a:xfrm>
            <a:off x="2085235" y="890700"/>
            <a:ext cx="2891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Base model</a:t>
            </a:r>
          </a:p>
          <a:p>
            <a:pPr algn="ctr"/>
            <a:r>
              <a:rPr lang="en-US" altLang="ko-KR" b="1" dirty="0"/>
              <a:t>(</a:t>
            </a:r>
            <a:r>
              <a:rPr lang="ko-KR" altLang="en-US" b="1" dirty="0"/>
              <a:t>입력 변수만 적용 상태</a:t>
            </a:r>
            <a:r>
              <a:rPr lang="en-US" altLang="ko-KR" b="1" dirty="0"/>
              <a:t>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2FBE593-D53D-4163-BA07-95F07EF11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499" y="1564791"/>
            <a:ext cx="4298156" cy="993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2366C7-87AE-424F-BA21-5B0709F88C03}"/>
              </a:ext>
            </a:extLst>
          </p:cNvPr>
          <p:cNvSpPr txBox="1"/>
          <p:nvPr/>
        </p:nvSpPr>
        <p:spPr>
          <a:xfrm>
            <a:off x="7389342" y="862939"/>
            <a:ext cx="2891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Tuned Model</a:t>
            </a:r>
          </a:p>
          <a:p>
            <a:pPr algn="ctr"/>
            <a:r>
              <a:rPr lang="en-US" altLang="ko-KR" b="1" dirty="0"/>
              <a:t>(</a:t>
            </a:r>
            <a:r>
              <a:rPr lang="ko-KR" altLang="en-US" b="1" dirty="0"/>
              <a:t>모델 튜닝 상태</a:t>
            </a:r>
            <a:r>
              <a:rPr lang="en-US" altLang="ko-KR" b="1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5D370-FF76-470A-AE96-E17A18D1F2C6}"/>
              </a:ext>
            </a:extLst>
          </p:cNvPr>
          <p:cNvSpPr txBox="1"/>
          <p:nvPr/>
        </p:nvSpPr>
        <p:spPr>
          <a:xfrm>
            <a:off x="1332932" y="2707889"/>
            <a:ext cx="4511306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 err="1"/>
              <a:t>OverSampling</a:t>
            </a:r>
            <a:endParaRPr lang="en-US" altLang="ko-KR" sz="16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0.25 / 0.75 </a:t>
            </a:r>
            <a:r>
              <a:rPr lang="en-US" altLang="ko-KR" sz="1400" dirty="0">
                <a:sym typeface="Wingdings" panose="05000000000000000000" pitchFamily="2" charset="2"/>
              </a:rPr>
              <a:t> 0.5 / 0.5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/>
              <a:t>Permutation Importance </a:t>
            </a:r>
            <a:r>
              <a:rPr lang="ko-KR" altLang="en-US" sz="1600" dirty="0"/>
              <a:t>기준 </a:t>
            </a:r>
            <a:r>
              <a:rPr lang="ko-KR" altLang="en-US" sz="1600" dirty="0" err="1"/>
              <a:t>컬럼</a:t>
            </a:r>
            <a:r>
              <a:rPr lang="ko-KR" altLang="en-US" sz="1600" dirty="0"/>
              <a:t> 선택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 err="1"/>
              <a:t>하이퍼</a:t>
            </a:r>
            <a:r>
              <a:rPr lang="ko-KR" altLang="en-US" sz="1600" b="1" dirty="0"/>
              <a:t> 파라미터 조정</a:t>
            </a:r>
            <a:endParaRPr lang="en-US" altLang="ko-KR" sz="16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Learning rate(0.01 ~ 0.25) </a:t>
            </a:r>
            <a:r>
              <a:rPr lang="en-US" altLang="ko-KR" sz="1400" dirty="0">
                <a:sym typeface="Wingdings" panose="05000000000000000000" pitchFamily="2" charset="2"/>
              </a:rPr>
              <a:t> 0.225</a:t>
            </a: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N_estimators</a:t>
            </a:r>
            <a:r>
              <a:rPr lang="en-US" altLang="ko-KR" sz="1400" dirty="0"/>
              <a:t>(20~1000) </a:t>
            </a:r>
            <a:r>
              <a:rPr lang="en-US" altLang="ko-KR" sz="1400" dirty="0">
                <a:sym typeface="Wingdings" panose="05000000000000000000" pitchFamily="2" charset="2"/>
              </a:rPr>
              <a:t> 40</a:t>
            </a: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Max_depth</a:t>
            </a:r>
            <a:r>
              <a:rPr lang="en-US" altLang="ko-KR" sz="1400" dirty="0"/>
              <a:t>(1~30) </a:t>
            </a:r>
            <a:r>
              <a:rPr lang="en-US" altLang="ko-KR" sz="1400" dirty="0">
                <a:sym typeface="Wingdings" panose="05000000000000000000" pitchFamily="2" charset="2"/>
              </a:rPr>
              <a:t> 5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boosting_types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gbdt</a:t>
            </a:r>
            <a:r>
              <a:rPr lang="en-US" altLang="ko-KR" sz="1400" dirty="0"/>
              <a:t>, dart, </a:t>
            </a:r>
            <a:r>
              <a:rPr lang="en-US" altLang="ko-KR" sz="1400" dirty="0" err="1"/>
              <a:t>goss</a:t>
            </a:r>
            <a:r>
              <a:rPr lang="en-US" altLang="ko-KR" sz="1400" dirty="0"/>
              <a:t>)</a:t>
            </a:r>
            <a:r>
              <a:rPr lang="en-US" altLang="ko-KR" sz="1400" dirty="0">
                <a:sym typeface="Wingdings" panose="05000000000000000000" pitchFamily="2" charset="2"/>
              </a:rPr>
              <a:t>  </a:t>
            </a:r>
            <a:r>
              <a:rPr lang="en-US" altLang="ko-KR" sz="1400" dirty="0" err="1">
                <a:sym typeface="Wingdings" panose="05000000000000000000" pitchFamily="2" charset="2"/>
              </a:rPr>
              <a:t>gbdt</a:t>
            </a:r>
            <a:endParaRPr lang="en-US" altLang="ko-KR" sz="1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Num_leaves</a:t>
            </a:r>
            <a:r>
              <a:rPr lang="en-US" altLang="ko-KR" sz="1400" dirty="0"/>
              <a:t>(10~50) </a:t>
            </a:r>
            <a:r>
              <a:rPr lang="en-US" altLang="ko-KR" sz="1400" dirty="0">
                <a:sym typeface="Wingdings" panose="05000000000000000000" pitchFamily="2" charset="2"/>
              </a:rPr>
              <a:t> 31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4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ym typeface="Wingdings" panose="05000000000000000000" pitchFamily="2" charset="2"/>
              </a:rPr>
              <a:t>4. Threshold </a:t>
            </a:r>
            <a:r>
              <a:rPr lang="ko-KR" altLang="en-US" sz="1600" b="1" dirty="0">
                <a:sym typeface="Wingdings" panose="05000000000000000000" pitchFamily="2" charset="2"/>
              </a:rPr>
              <a:t>조정</a:t>
            </a:r>
            <a:r>
              <a:rPr lang="en-US" altLang="ko-KR" sz="1600" b="1" dirty="0">
                <a:sym typeface="Wingdings" panose="05000000000000000000" pitchFamily="2" charset="2"/>
              </a:rPr>
              <a:t> (0.01~0.9)</a:t>
            </a:r>
            <a:r>
              <a:rPr lang="en-US" altLang="ko-KR" sz="1600" dirty="0">
                <a:sym typeface="Wingdings" panose="05000000000000000000" pitchFamily="2" charset="2"/>
              </a:rPr>
              <a:t>  0.48</a:t>
            </a:r>
            <a:endParaRPr lang="en-US" altLang="ko-KR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00A42-38A8-4BD2-90F8-671820AE0A66}"/>
              </a:ext>
            </a:extLst>
          </p:cNvPr>
          <p:cNvSpPr txBox="1"/>
          <p:nvPr/>
        </p:nvSpPr>
        <p:spPr>
          <a:xfrm>
            <a:off x="4043673" y="-909567"/>
            <a:ext cx="289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튜닝 상태 </a:t>
            </a:r>
            <a:r>
              <a:rPr lang="en-US" altLang="ko-KR" sz="1400" b="1" dirty="0" err="1"/>
              <a:t>Confusion_Matrix</a:t>
            </a:r>
            <a:endParaRPr lang="en-US" altLang="ko-KR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A9556-12E2-4902-AE56-004DEB4A055D}"/>
              </a:ext>
            </a:extLst>
          </p:cNvPr>
          <p:cNvSpPr txBox="1"/>
          <p:nvPr/>
        </p:nvSpPr>
        <p:spPr>
          <a:xfrm>
            <a:off x="6401915" y="5821862"/>
            <a:ext cx="4921323" cy="584775"/>
          </a:xfrm>
          <a:prstGeom prst="rect">
            <a:avLst/>
          </a:prstGeom>
          <a:solidFill>
            <a:srgbClr val="2C46D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Sampling</a:t>
            </a:r>
            <a:r>
              <a:rPr lang="ko-KR" altLang="en-US" sz="1600" b="1" dirty="0">
                <a:solidFill>
                  <a:schemeClr val="bg1"/>
                </a:solidFill>
              </a:rPr>
              <a:t>이 </a:t>
            </a:r>
            <a:r>
              <a:rPr lang="en-US" altLang="ko-KR" sz="1600" b="1" dirty="0">
                <a:solidFill>
                  <a:schemeClr val="bg1"/>
                </a:solidFill>
              </a:rPr>
              <a:t>F1 Score </a:t>
            </a:r>
            <a:r>
              <a:rPr lang="ko-KR" altLang="en-US" sz="1600" b="1" dirty="0" err="1">
                <a:solidFill>
                  <a:schemeClr val="bg1"/>
                </a:solidFill>
              </a:rPr>
              <a:t>개선에크게</a:t>
            </a:r>
            <a:r>
              <a:rPr lang="ko-KR" altLang="en-US" sz="1600" b="1" dirty="0">
                <a:solidFill>
                  <a:schemeClr val="bg1"/>
                </a:solidFill>
              </a:rPr>
              <a:t> 영향을 주었고</a:t>
            </a:r>
            <a:r>
              <a:rPr lang="en-US" altLang="ko-KR" sz="1600" b="1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나머지 변수는 영향이 적음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02" y="2745058"/>
            <a:ext cx="4603199" cy="295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8339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E4B85D8-C9CC-499B-B13C-3A0DC673AE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194"/>
                    </a14:imgEffect>
                    <a14:imgEffect>
                      <a14:saturation sat="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955" y="9236"/>
            <a:ext cx="12180357" cy="6848763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378691" y="221584"/>
            <a:ext cx="11469666" cy="6357874"/>
          </a:xfrm>
          <a:prstGeom prst="rect">
            <a:avLst/>
          </a:prstGeom>
          <a:solidFill>
            <a:srgbClr val="FFFFFF">
              <a:alpha val="40000"/>
            </a:srgbClr>
          </a:solidFill>
          <a:ln w="6350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rtlCol="0" anchor="ctr">
            <a:noAutofit/>
          </a:bodyPr>
          <a:lstStyle/>
          <a:p>
            <a:pPr algn="ctr"/>
            <a:endParaRPr lang="en-US" sz="2400" dirty="0">
              <a:latin typeface="LG Smart UI Light" panose="020B0300000101010101" pitchFamily="50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63792" y="4134813"/>
            <a:ext cx="2474687" cy="2672385"/>
          </a:xfrm>
          <a:prstGeom prst="rect">
            <a:avLst/>
          </a:prstGeom>
          <a:solidFill>
            <a:srgbClr val="FFFFFF">
              <a:alpha val="10196"/>
            </a:srgbClr>
          </a:solidFill>
          <a:ln w="127000">
            <a:solidFill>
              <a:srgbClr val="2C46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solidFill>
                  <a:schemeClr val="tx1"/>
                </a:solidFill>
                <a:latin typeface="Source Sans Pro Semibold" panose="020B0603030403020204" pitchFamily="34" charset="-18"/>
              </a:rPr>
              <a:t>05</a:t>
            </a:r>
          </a:p>
        </p:txBody>
      </p:sp>
      <p:sp>
        <p:nvSpPr>
          <p:cNvPr id="11" name="Content Placeholder 15"/>
          <p:cNvSpPr txBox="1">
            <a:spLocks/>
          </p:cNvSpPr>
          <p:nvPr/>
        </p:nvSpPr>
        <p:spPr>
          <a:xfrm>
            <a:off x="2332139" y="637724"/>
            <a:ext cx="9319287" cy="3323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200" i="1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Suggestions </a:t>
            </a:r>
          </a:p>
          <a:p>
            <a:pPr algn="r"/>
            <a:r>
              <a:rPr lang="en-US" sz="7200" i="1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&amp; remaining agenda </a:t>
            </a:r>
          </a:p>
        </p:txBody>
      </p:sp>
    </p:spTree>
    <p:extLst>
      <p:ext uri="{BB962C8B-B14F-4D97-AF65-F5344CB8AC3E}">
        <p14:creationId xmlns:p14="http://schemas.microsoft.com/office/powerpoint/2010/main" val="4004880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5627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40488" y="378866"/>
            <a:ext cx="112274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제안</a:t>
            </a:r>
            <a:endParaRPr lang="en-US" altLang="ko-KR" b="1" dirty="0"/>
          </a:p>
          <a:p>
            <a:pPr lvl="1"/>
            <a:endParaRPr lang="en-US" altLang="ko-KR" b="1" u="sng" dirty="0"/>
          </a:p>
          <a:p>
            <a:pPr marL="0" lvl="1"/>
            <a:r>
              <a:rPr lang="en-US" altLang="ko-KR" b="1" u="sng" dirty="0"/>
              <a:t>1) Logistics</a:t>
            </a:r>
          </a:p>
          <a:p>
            <a:pPr marL="0" lvl="1"/>
            <a:endParaRPr lang="en-US" altLang="ko-KR" b="1" dirty="0"/>
          </a:p>
          <a:p>
            <a:pPr marL="0" lvl="1">
              <a:lnSpc>
                <a:spcPct val="150000"/>
              </a:lnSpc>
            </a:pPr>
            <a:r>
              <a:rPr lang="ko-KR" altLang="en-US" b="1" dirty="0"/>
              <a:t>  </a:t>
            </a:r>
            <a:r>
              <a:rPr lang="ko-KR" altLang="en-US" b="1" u="sng" dirty="0"/>
              <a:t>물류 관련 변수의 경향성</a:t>
            </a:r>
            <a:endParaRPr lang="en-US" altLang="ko-KR" b="1" u="sng" dirty="0"/>
          </a:p>
          <a:p>
            <a:pPr marL="0" lvl="1">
              <a:lnSpc>
                <a:spcPct val="150000"/>
              </a:lnSpc>
            </a:pPr>
            <a:r>
              <a:rPr lang="en-US" altLang="ko-KR" dirty="0"/>
              <a:t>  -</a:t>
            </a:r>
            <a:r>
              <a:rPr lang="ko-KR" altLang="en-US" dirty="0"/>
              <a:t> </a:t>
            </a:r>
            <a:r>
              <a:rPr lang="ko-KR" altLang="en-US" b="1" dirty="0"/>
              <a:t>고객이 제품을 주문한 후 받기까지 걸린 전체 시간</a:t>
            </a:r>
            <a:r>
              <a:rPr lang="ko-KR" altLang="en-US" dirty="0"/>
              <a:t>이 길어질수록 고객 만족도는 감소하는 경향</a:t>
            </a:r>
            <a:endParaRPr lang="en-US" altLang="ko-KR" dirty="0"/>
          </a:p>
          <a:p>
            <a:pPr marL="0" lvl="1">
              <a:lnSpc>
                <a:spcPct val="150000"/>
              </a:lnSpc>
            </a:pPr>
            <a:r>
              <a:rPr lang="en-US" altLang="ko-KR" dirty="0"/>
              <a:t>  - </a:t>
            </a:r>
            <a:r>
              <a:rPr lang="ko-KR" altLang="en-US" b="1" dirty="0"/>
              <a:t>물류 인프라가 낙후한 지역</a:t>
            </a:r>
            <a:r>
              <a:rPr lang="ko-KR" altLang="en-US" dirty="0"/>
              <a:t>에서 발생한 주문 건에 대한 만족도가 낮은 경향</a:t>
            </a:r>
            <a:endParaRPr lang="en-US" altLang="ko-KR" dirty="0"/>
          </a:p>
          <a:p>
            <a:pPr marL="0" lvl="1">
              <a:lnSpc>
                <a:spcPct val="150000"/>
              </a:lnSpc>
            </a:pPr>
            <a:r>
              <a:rPr lang="en-US" altLang="ko-KR" dirty="0"/>
              <a:t>  - </a:t>
            </a:r>
            <a:r>
              <a:rPr lang="ko-KR" altLang="en-US" b="1" dirty="0" err="1"/>
              <a:t>배송비</a:t>
            </a:r>
            <a:r>
              <a:rPr lang="ko-KR" altLang="en-US" b="1" dirty="0"/>
              <a:t> 금액</a:t>
            </a:r>
            <a:r>
              <a:rPr lang="ko-KR" altLang="en-US" dirty="0"/>
              <a:t>이 높을수록 만족도가 낮은 경향</a:t>
            </a:r>
            <a:endParaRPr lang="en-US" altLang="ko-KR" dirty="0"/>
          </a:p>
          <a:p>
            <a:pPr marL="0" lvl="1">
              <a:lnSpc>
                <a:spcPct val="150000"/>
              </a:lnSpc>
            </a:pPr>
            <a:endParaRPr lang="en-US" altLang="ko-KR" b="1" dirty="0"/>
          </a:p>
          <a:p>
            <a:pPr marL="0" lvl="1">
              <a:lnSpc>
                <a:spcPct val="150000"/>
              </a:lnSpc>
            </a:pPr>
            <a:r>
              <a:rPr lang="en-US" altLang="ko-KR" b="1" dirty="0"/>
              <a:t>  </a:t>
            </a: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331" y="3401292"/>
            <a:ext cx="8113719" cy="276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705166" y="3370058"/>
            <a:ext cx="1008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err="1"/>
              <a:t>Maranhão</a:t>
            </a:r>
            <a:endParaRPr lang="en-US" altLang="ko-KR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8780874" y="4292365"/>
            <a:ext cx="1021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Amazonas</a:t>
            </a:r>
          </a:p>
        </p:txBody>
      </p:sp>
    </p:spTree>
    <p:extLst>
      <p:ext uri="{BB962C8B-B14F-4D97-AF65-F5344CB8AC3E}">
        <p14:creationId xmlns:p14="http://schemas.microsoft.com/office/powerpoint/2010/main" val="1275304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5627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40488" y="378866"/>
            <a:ext cx="1122740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제안</a:t>
            </a:r>
            <a:endParaRPr lang="en-US" altLang="ko-KR" b="1" dirty="0"/>
          </a:p>
          <a:p>
            <a:pPr lvl="1"/>
            <a:endParaRPr lang="en-US" altLang="ko-KR" b="1" u="sng" dirty="0"/>
          </a:p>
          <a:p>
            <a:pPr marL="0" lvl="1"/>
            <a:r>
              <a:rPr lang="en-US" altLang="ko-KR" b="1" u="sng" dirty="0"/>
              <a:t>1) Logistics</a:t>
            </a:r>
          </a:p>
          <a:p>
            <a:pPr marL="0" lvl="1"/>
            <a:endParaRPr lang="en-US" altLang="ko-KR" b="1" dirty="0"/>
          </a:p>
          <a:p>
            <a:pPr marL="0" lvl="1">
              <a:lnSpc>
                <a:spcPct val="150000"/>
              </a:lnSpc>
            </a:pPr>
            <a:r>
              <a:rPr lang="ko-KR" altLang="en-US" b="1" dirty="0"/>
              <a:t>  </a:t>
            </a:r>
            <a:r>
              <a:rPr lang="ko-KR" altLang="en-US" b="1" u="sng" dirty="0"/>
              <a:t>개선 제안사항 </a:t>
            </a:r>
            <a:r>
              <a:rPr lang="en-US" altLang="ko-KR" b="1" u="sng" dirty="0"/>
              <a:t>: </a:t>
            </a:r>
            <a:r>
              <a:rPr lang="ko-KR" altLang="en-US" b="1" u="sng" dirty="0"/>
              <a:t>물류 파트너 및 인프라 확보</a:t>
            </a:r>
            <a:endParaRPr lang="en-US" altLang="ko-KR" b="1" u="sng" dirty="0"/>
          </a:p>
          <a:p>
            <a:pPr marL="0" lvl="1">
              <a:lnSpc>
                <a:spcPct val="150000"/>
              </a:lnSpc>
            </a:pPr>
            <a:r>
              <a:rPr lang="en-US" altLang="ko-KR" dirty="0"/>
              <a:t>  - </a:t>
            </a:r>
            <a:r>
              <a:rPr lang="ko-KR" altLang="en-US" b="1" dirty="0"/>
              <a:t>새로운 물류 파트너 및 지역별 물류 거점 확보</a:t>
            </a:r>
            <a:r>
              <a:rPr lang="ko-KR" altLang="en-US" dirty="0"/>
              <a:t>로 고객 만족도에 가장 큰 영향을 미치는 </a:t>
            </a:r>
            <a:r>
              <a:rPr lang="ko-KR" altLang="en-US" b="1" dirty="0"/>
              <a:t>배송시간 단축</a:t>
            </a:r>
            <a:endParaRPr lang="en-US" altLang="ko-KR" b="1" dirty="0"/>
          </a:p>
          <a:p>
            <a:pPr marL="0" lvl="1"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  </a:t>
            </a:r>
            <a:r>
              <a:rPr lang="en-US" altLang="ko-KR" dirty="0"/>
              <a:t>- </a:t>
            </a:r>
            <a:r>
              <a:rPr lang="en-US" altLang="ko-KR" dirty="0" err="1"/>
              <a:t>Olist</a:t>
            </a:r>
            <a:r>
              <a:rPr lang="ko-KR" altLang="en-US" dirty="0"/>
              <a:t>는 실제로 물류에 대한 투자를 </a:t>
            </a:r>
            <a:r>
              <a:rPr lang="ko-KR" altLang="en-US" dirty="0" err="1"/>
              <a:t>확대중이며</a:t>
            </a:r>
            <a:r>
              <a:rPr lang="en-US" altLang="ko-KR" dirty="0"/>
              <a:t>, </a:t>
            </a:r>
            <a:r>
              <a:rPr lang="ko-KR" altLang="en-US" dirty="0"/>
              <a:t>작년 하반기 </a:t>
            </a:r>
            <a:r>
              <a:rPr lang="ko-KR" altLang="en-US" dirty="0" err="1"/>
              <a:t>물류사</a:t>
            </a:r>
            <a:r>
              <a:rPr lang="ko-KR" altLang="en-US" dirty="0"/>
              <a:t> </a:t>
            </a:r>
            <a:r>
              <a:rPr lang="en-US" altLang="ko-KR" dirty="0"/>
              <a:t>PAX</a:t>
            </a:r>
            <a:r>
              <a:rPr lang="ko-KR" altLang="en-US" dirty="0"/>
              <a:t>를 인수하였음</a:t>
            </a:r>
            <a:endParaRPr lang="en-US" altLang="ko-KR" dirty="0"/>
          </a:p>
          <a:p>
            <a:pPr marL="0" lvl="1">
              <a:lnSpc>
                <a:spcPct val="150000"/>
              </a:lnSpc>
            </a:pPr>
            <a:r>
              <a:rPr lang="ko-KR" altLang="en-US" dirty="0"/>
              <a:t>    기존 </a:t>
            </a:r>
            <a:r>
              <a:rPr lang="en-US" altLang="ko-KR" dirty="0"/>
              <a:t>5</a:t>
            </a:r>
            <a:r>
              <a:rPr lang="ko-KR" altLang="en-US" dirty="0"/>
              <a:t>개 물류허브에 더해 올해 </a:t>
            </a:r>
            <a:r>
              <a:rPr lang="en-US" altLang="ko-KR" dirty="0"/>
              <a:t>30</a:t>
            </a:r>
            <a:r>
              <a:rPr lang="ko-KR" altLang="en-US" dirty="0"/>
              <a:t>개를</a:t>
            </a:r>
            <a:r>
              <a:rPr lang="en-US" altLang="ko-KR" dirty="0"/>
              <a:t> </a:t>
            </a:r>
            <a:r>
              <a:rPr lang="ko-KR" altLang="en-US" dirty="0"/>
              <a:t>추가로 </a:t>
            </a:r>
            <a:r>
              <a:rPr lang="ko-KR" altLang="en-US" dirty="0" err="1"/>
              <a:t>오픈하여</a:t>
            </a:r>
            <a:r>
              <a:rPr lang="ko-KR" altLang="en-US" dirty="0"/>
              <a:t> 다양한 도시에서의 배송 커버할 예정</a:t>
            </a:r>
            <a:endParaRPr lang="en-US" altLang="ko-KR" dirty="0"/>
          </a:p>
          <a:p>
            <a:pPr marL="0" lvl="1">
              <a:lnSpc>
                <a:spcPct val="150000"/>
              </a:lnSpc>
            </a:pPr>
            <a:r>
              <a:rPr lang="en-US" altLang="ko-KR" dirty="0"/>
              <a:t> 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85947" y="6450670"/>
            <a:ext cx="659394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기사 출처 </a:t>
            </a:r>
            <a:r>
              <a:rPr lang="en-US" altLang="ko-KR" sz="900" dirty="0"/>
              <a:t>: https://labsnews.com/en/news/business/brazil-based-olist-buys-technology-and-logistics-startup-pax/</a:t>
            </a:r>
            <a:endParaRPr lang="ko-KR" altLang="en-US" sz="900" dirty="0"/>
          </a:p>
        </p:txBody>
      </p:sp>
      <p:grpSp>
        <p:nvGrpSpPr>
          <p:cNvPr id="3" name="그룹 2"/>
          <p:cNvGrpSpPr/>
          <p:nvPr/>
        </p:nvGrpSpPr>
        <p:grpSpPr>
          <a:xfrm>
            <a:off x="883495" y="3809967"/>
            <a:ext cx="10675933" cy="1432704"/>
            <a:chOff x="740488" y="5018376"/>
            <a:chExt cx="10675933" cy="143270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488" y="5076759"/>
              <a:ext cx="4546726" cy="9354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8695" y="5018376"/>
              <a:ext cx="6047726" cy="14327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타원 12"/>
            <p:cNvSpPr/>
            <p:nvPr/>
          </p:nvSpPr>
          <p:spPr>
            <a:xfrm>
              <a:off x="9216428" y="5018376"/>
              <a:ext cx="1086416" cy="3050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5368695" y="5859727"/>
              <a:ext cx="1428446" cy="3050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9846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5627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81726" y="380806"/>
            <a:ext cx="11227409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제안</a:t>
            </a:r>
            <a:endParaRPr lang="en-US" altLang="ko-KR" b="1" dirty="0"/>
          </a:p>
          <a:p>
            <a:pPr marL="0" lvl="1"/>
            <a:endParaRPr lang="en-US" altLang="ko-KR" b="1" u="sng" dirty="0"/>
          </a:p>
          <a:p>
            <a:pPr marL="0" lvl="1"/>
            <a:r>
              <a:rPr lang="en-US" altLang="ko-KR" b="1" u="sng" dirty="0"/>
              <a:t>2) Seller Care</a:t>
            </a:r>
          </a:p>
          <a:p>
            <a:pPr marL="0" lvl="1"/>
            <a:endParaRPr lang="en-US" altLang="ko-KR" sz="900" b="1" dirty="0"/>
          </a:p>
          <a:p>
            <a:pPr marL="0" lvl="1">
              <a:lnSpc>
                <a:spcPct val="150000"/>
              </a:lnSpc>
            </a:pPr>
            <a:r>
              <a:rPr lang="ko-KR" altLang="en-US" b="1" dirty="0"/>
              <a:t>  </a:t>
            </a:r>
            <a:r>
              <a:rPr lang="ko-KR" altLang="en-US" b="1" u="sng" dirty="0"/>
              <a:t>셀러 관련 변수의 경향성</a:t>
            </a:r>
            <a:endParaRPr lang="en-US" altLang="ko-KR" b="1" u="sng" dirty="0"/>
          </a:p>
          <a:p>
            <a:pPr marL="0" lvl="1">
              <a:lnSpc>
                <a:spcPct val="150000"/>
              </a:lnSpc>
            </a:pPr>
            <a:r>
              <a:rPr lang="en-US" altLang="ko-KR" dirty="0"/>
              <a:t>  - </a:t>
            </a:r>
            <a:r>
              <a:rPr lang="ko-KR" altLang="en-US" dirty="0"/>
              <a:t>해당 셀러가 </a:t>
            </a:r>
            <a:r>
              <a:rPr lang="ko-KR" altLang="en-US" dirty="0" err="1"/>
              <a:t>그동안</a:t>
            </a:r>
            <a:r>
              <a:rPr lang="ko-KR" altLang="en-US" dirty="0"/>
              <a:t> 판매했던 제품의 준비기간 평균이 길수록 만족도 감소하는 경향</a:t>
            </a:r>
            <a:endParaRPr lang="en-US" altLang="ko-KR" b="1" u="sng" dirty="0"/>
          </a:p>
          <a:p>
            <a:pPr marL="0" lvl="1">
              <a:lnSpc>
                <a:spcPct val="150000"/>
              </a:lnSpc>
            </a:pPr>
            <a:r>
              <a:rPr lang="en-US" altLang="ko-KR" dirty="0"/>
              <a:t>  -</a:t>
            </a:r>
            <a:r>
              <a:rPr lang="ko-KR" altLang="en-US" dirty="0"/>
              <a:t> 해당 셀러가 </a:t>
            </a:r>
            <a:r>
              <a:rPr lang="ko-KR" altLang="en-US" dirty="0" err="1"/>
              <a:t>그동안</a:t>
            </a:r>
            <a:r>
              <a:rPr lang="ko-KR" altLang="en-US" dirty="0"/>
              <a:t> 받았던 </a:t>
            </a:r>
            <a:r>
              <a:rPr lang="en-US" altLang="ko-KR" dirty="0" err="1"/>
              <a:t>review_comment</a:t>
            </a:r>
            <a:r>
              <a:rPr lang="en-US" altLang="ko-KR" dirty="0"/>
              <a:t> </a:t>
            </a:r>
            <a:r>
              <a:rPr lang="ko-KR" altLang="en-US" dirty="0"/>
              <a:t>글자수가 많을수록 만족도 감소하는 경향</a:t>
            </a:r>
            <a:endParaRPr lang="en-US" altLang="ko-KR" dirty="0"/>
          </a:p>
          <a:p>
            <a:pPr marL="0" lvl="1">
              <a:lnSpc>
                <a:spcPct val="150000"/>
              </a:lnSpc>
            </a:pPr>
            <a:endParaRPr lang="en-US" altLang="ko-KR" sz="800" b="1" dirty="0"/>
          </a:p>
          <a:p>
            <a:pPr marL="0" lvl="1">
              <a:lnSpc>
                <a:spcPct val="150000"/>
              </a:lnSpc>
            </a:pPr>
            <a:r>
              <a:rPr lang="en-US" altLang="ko-KR" b="1" dirty="0"/>
              <a:t>  </a:t>
            </a:r>
            <a:r>
              <a:rPr lang="ko-KR" altLang="en-US" b="1" u="sng" dirty="0"/>
              <a:t>개선 제안사항 </a:t>
            </a:r>
            <a:r>
              <a:rPr lang="en-US" altLang="ko-KR" b="1" u="sng" dirty="0"/>
              <a:t>: </a:t>
            </a:r>
            <a:r>
              <a:rPr lang="ko-KR" altLang="en-US" b="1" u="sng" dirty="0"/>
              <a:t>셀러 관리</a:t>
            </a:r>
            <a:endParaRPr lang="en-US" altLang="ko-KR" b="1" u="sng" dirty="0"/>
          </a:p>
          <a:p>
            <a:pPr marL="0" lvl="1">
              <a:lnSpc>
                <a:spcPct val="150000"/>
              </a:lnSpc>
            </a:pPr>
            <a:r>
              <a:rPr lang="en-US" altLang="ko-KR" dirty="0"/>
              <a:t>  - </a:t>
            </a:r>
            <a:r>
              <a:rPr lang="ko-KR" altLang="en-US" dirty="0"/>
              <a:t>리뷰 코멘트 글자수</a:t>
            </a:r>
            <a:r>
              <a:rPr lang="en-US" altLang="ko-KR" dirty="0"/>
              <a:t>, </a:t>
            </a:r>
            <a:r>
              <a:rPr lang="ko-KR" altLang="en-US" dirty="0"/>
              <a:t>상품 배송 준비기간 등 셀러의 과거 판매 데이터 중 고객 만족도에 비교적</a:t>
            </a:r>
            <a:endParaRPr lang="en-US" altLang="ko-KR" dirty="0"/>
          </a:p>
          <a:p>
            <a:pPr marL="0" lvl="1">
              <a:lnSpc>
                <a:spcPct val="150000"/>
              </a:lnSpc>
            </a:pPr>
            <a:r>
              <a:rPr lang="en-US" altLang="ko-KR" dirty="0"/>
              <a:t>   </a:t>
            </a:r>
            <a:r>
              <a:rPr lang="ko-KR" altLang="en-US" dirty="0"/>
              <a:t> 큰 영향을</a:t>
            </a:r>
            <a:r>
              <a:rPr lang="en-US" altLang="ko-KR" dirty="0"/>
              <a:t> </a:t>
            </a:r>
            <a:r>
              <a:rPr lang="ko-KR" altLang="en-US" dirty="0"/>
              <a:t>미치는 지표를 추적하여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1" dirty="0"/>
              <a:t>서비스 개선이 필요한 셀러를 조기에 탐지 및 관리</a:t>
            </a:r>
            <a:endParaRPr lang="en-US" altLang="ko-KR" b="1" dirty="0"/>
          </a:p>
          <a:p>
            <a:pPr marL="0" lvl="1"/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6050780" y="6260888"/>
            <a:ext cx="531106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/>
              <a:t>이미지 출처 </a:t>
            </a:r>
            <a:r>
              <a:rPr lang="en-US" altLang="ko-KR" sz="900" dirty="0"/>
              <a:t>: https://dribbble.com/shots/4952761-Seller-Management-Dashboard-for-Admin-Use</a:t>
            </a:r>
            <a:endParaRPr lang="ko-KR" altLang="en-US" sz="9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2466108" y="4363397"/>
            <a:ext cx="6433669" cy="2243739"/>
            <a:chOff x="1557573" y="3888847"/>
            <a:chExt cx="7070356" cy="2621253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965" y="4266361"/>
              <a:ext cx="2757642" cy="14339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5" name="그룹 14"/>
            <p:cNvGrpSpPr/>
            <p:nvPr/>
          </p:nvGrpSpPr>
          <p:grpSpPr>
            <a:xfrm>
              <a:off x="1557573" y="3888847"/>
              <a:ext cx="7070356" cy="2621253"/>
              <a:chOff x="1086817" y="3888847"/>
              <a:chExt cx="7070356" cy="2621253"/>
            </a:xfrm>
          </p:grpSpPr>
          <p:sp>
            <p:nvSpPr>
              <p:cNvPr id="5" name="사각형 설명선 4"/>
              <p:cNvSpPr/>
              <p:nvPr/>
            </p:nvSpPr>
            <p:spPr>
              <a:xfrm>
                <a:off x="5060887" y="3888847"/>
                <a:ext cx="3096286" cy="1950638"/>
              </a:xfrm>
              <a:prstGeom prst="wedgeRectCallout">
                <a:avLst>
                  <a:gd name="adj1" fmla="val -61080"/>
                  <a:gd name="adj2" fmla="val 46720"/>
                </a:avLst>
              </a:prstGeom>
              <a:solidFill>
                <a:srgbClr val="2C46D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323335" y="3970324"/>
                <a:ext cx="2621230" cy="25391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1050" b="1" dirty="0" err="1"/>
                  <a:t>Review_comment_count</a:t>
                </a:r>
                <a:r>
                  <a:rPr lang="en-US" altLang="ko-KR" sz="1050" b="1" dirty="0"/>
                  <a:t> Top 50 Seller</a:t>
                </a:r>
                <a:endParaRPr lang="ko-KR" altLang="en-US" sz="1050" b="1" dirty="0"/>
              </a:p>
            </p:txBody>
          </p:sp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6817" y="3888847"/>
                <a:ext cx="3650690" cy="26212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사각형 설명선 12"/>
              <p:cNvSpPr/>
              <p:nvPr/>
            </p:nvSpPr>
            <p:spPr>
              <a:xfrm>
                <a:off x="2777905" y="5296510"/>
                <a:ext cx="1830309" cy="975319"/>
              </a:xfrm>
              <a:prstGeom prst="wedgeRectCallout">
                <a:avLst>
                  <a:gd name="adj1" fmla="val -47938"/>
                  <a:gd name="adj2" fmla="val 31868"/>
                </a:avLst>
              </a:prstGeom>
              <a:solidFill>
                <a:srgbClr val="2C46D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6964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5627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4586" y="428746"/>
            <a:ext cx="11227409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분석 한계</a:t>
            </a: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b="1" u="sng" dirty="0"/>
              <a:t>셀러 분포</a:t>
            </a:r>
            <a:endParaRPr lang="en-US" altLang="ko-KR" b="1" u="sng" dirty="0"/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800" b="1" u="sng" dirty="0"/>
          </a:p>
          <a:p>
            <a:pPr indent="361950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주어진 </a:t>
            </a:r>
            <a:r>
              <a:rPr lang="ko-KR" altLang="en-US" dirty="0" err="1"/>
              <a:t>데이터셋에서</a:t>
            </a:r>
            <a:r>
              <a:rPr lang="ko-KR" altLang="en-US" dirty="0"/>
              <a:t> </a:t>
            </a:r>
            <a:r>
              <a:rPr lang="ko-KR" altLang="en-US" b="1" dirty="0"/>
              <a:t>판매 건수가 </a:t>
            </a:r>
            <a:r>
              <a:rPr lang="en-US" altLang="ko-KR" b="1" dirty="0"/>
              <a:t>1</a:t>
            </a:r>
            <a:r>
              <a:rPr lang="ko-KR" altLang="en-US" b="1" dirty="0"/>
              <a:t>건인 셀러</a:t>
            </a:r>
            <a:r>
              <a:rPr lang="ko-KR" altLang="en-US" dirty="0"/>
              <a:t>는 전체 </a:t>
            </a:r>
            <a:r>
              <a:rPr lang="en-US" altLang="ko-KR" dirty="0"/>
              <a:t>3,095</a:t>
            </a:r>
            <a:r>
              <a:rPr lang="ko-KR" altLang="en-US" dirty="0"/>
              <a:t>명 중 </a:t>
            </a:r>
            <a:r>
              <a:rPr lang="en-US" altLang="ko-KR" dirty="0"/>
              <a:t>563</a:t>
            </a:r>
            <a:r>
              <a:rPr lang="ko-KR" altLang="en-US" dirty="0"/>
              <a:t>명으로</a:t>
            </a:r>
            <a:r>
              <a:rPr lang="en-US" altLang="ko-KR" dirty="0"/>
              <a:t> </a:t>
            </a:r>
            <a:r>
              <a:rPr lang="en-US" altLang="ko-KR" b="1" dirty="0"/>
              <a:t>18.2%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차지</a:t>
            </a:r>
            <a:endParaRPr lang="en-US" altLang="ko-KR" dirty="0"/>
          </a:p>
          <a:p>
            <a:pPr indent="361950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당초 셀러를 </a:t>
            </a:r>
            <a:r>
              <a:rPr lang="ko-KR" altLang="en-US" dirty="0" err="1"/>
              <a:t>클러스터링</a:t>
            </a:r>
            <a:r>
              <a:rPr lang="ko-KR" altLang="en-US" dirty="0"/>
              <a:t> 하여 등급을 나누고</a:t>
            </a:r>
            <a:r>
              <a:rPr lang="en-US" altLang="ko-KR" dirty="0"/>
              <a:t>, </a:t>
            </a:r>
            <a:r>
              <a:rPr lang="ko-KR" altLang="en-US" dirty="0"/>
              <a:t>고객만족도 예측에 해당 등급을 사용하고자 하였으나</a:t>
            </a:r>
            <a:endParaRPr lang="en-US" altLang="ko-KR" dirty="0"/>
          </a:p>
          <a:p>
            <a:pPr indent="361950">
              <a:lnSpc>
                <a:spcPct val="150000"/>
              </a:lnSpc>
            </a:pPr>
            <a:r>
              <a:rPr lang="en-US" altLang="ko-KR" dirty="0"/>
              <a:t>   </a:t>
            </a:r>
            <a:r>
              <a:rPr lang="ko-KR" altLang="en-US" b="1" dirty="0"/>
              <a:t>각 셀러의 특징을 구분하기 위한 데이터가 충분하지 못해 </a:t>
            </a:r>
            <a:r>
              <a:rPr lang="ko-KR" altLang="en-US" b="1" dirty="0" err="1"/>
              <a:t>클러스터링을</a:t>
            </a:r>
            <a:r>
              <a:rPr lang="ko-KR" altLang="en-US" b="1" dirty="0"/>
              <a:t> 활용하지 못함</a:t>
            </a:r>
            <a:endParaRPr lang="en-US" altLang="ko-KR" b="1" dirty="0"/>
          </a:p>
          <a:p>
            <a:pPr indent="361950">
              <a:lnSpc>
                <a:spcPct val="150000"/>
              </a:lnSpc>
            </a:pPr>
            <a:r>
              <a:rPr lang="en-US" altLang="ko-KR" b="1" dirty="0"/>
              <a:t>   (</a:t>
            </a:r>
            <a:r>
              <a:rPr lang="ko-KR" altLang="en-US" b="1" dirty="0"/>
              <a:t>직전 </a:t>
            </a:r>
            <a:r>
              <a:rPr lang="en-US" altLang="ko-KR" b="1" dirty="0"/>
              <a:t>3</a:t>
            </a:r>
            <a:r>
              <a:rPr lang="ko-KR" altLang="en-US" b="1" dirty="0"/>
              <a:t>개월 매출</a:t>
            </a:r>
            <a:r>
              <a:rPr lang="en-US" altLang="ko-KR" b="1" dirty="0"/>
              <a:t>, </a:t>
            </a:r>
            <a:r>
              <a:rPr lang="ko-KR" altLang="en-US" b="1" dirty="0"/>
              <a:t>판매건수</a:t>
            </a:r>
            <a:r>
              <a:rPr lang="en-US" altLang="ko-KR" b="1" dirty="0"/>
              <a:t>, </a:t>
            </a:r>
            <a:r>
              <a:rPr lang="ko-KR" altLang="en-US" b="1" dirty="0"/>
              <a:t>배송준비일수 등</a:t>
            </a:r>
            <a:r>
              <a:rPr lang="en-US" altLang="ko-KR" b="1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2) </a:t>
            </a:r>
            <a:r>
              <a:rPr lang="ko-KR" altLang="en-US" b="1" u="sng" dirty="0"/>
              <a:t>데이터 구성</a:t>
            </a:r>
            <a:endParaRPr lang="en-US" altLang="ko-KR" b="1" u="sng" dirty="0"/>
          </a:p>
          <a:p>
            <a:pPr>
              <a:lnSpc>
                <a:spcPct val="150000"/>
              </a:lnSpc>
            </a:pPr>
            <a:endParaRPr lang="en-US" altLang="ko-KR" sz="800" b="1" u="sng" dirty="0"/>
          </a:p>
          <a:p>
            <a:pPr indent="452438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고객이 여러 셀러에게서 한번에 다양한 제품을 구매한 경우에도 주문에 대한 만족도 점수는</a:t>
            </a:r>
            <a:endParaRPr lang="en-US" altLang="ko-KR" dirty="0"/>
          </a:p>
          <a:p>
            <a:pPr indent="452438">
              <a:lnSpc>
                <a:spcPct val="150000"/>
              </a:lnSpc>
            </a:pPr>
            <a:r>
              <a:rPr lang="en-US" altLang="ko-KR" dirty="0"/>
              <a:t>   1</a:t>
            </a:r>
            <a:r>
              <a:rPr lang="ko-KR" altLang="en-US" dirty="0"/>
              <a:t>건으로 집계되어</a:t>
            </a:r>
            <a:r>
              <a:rPr lang="en-US" altLang="ko-KR" dirty="0"/>
              <a:t> </a:t>
            </a:r>
            <a:r>
              <a:rPr lang="ko-KR" altLang="en-US" b="1" dirty="0"/>
              <a:t>정확히 어떤 셀러</a:t>
            </a:r>
            <a:r>
              <a:rPr lang="en-US" altLang="ko-KR" b="1" dirty="0"/>
              <a:t>, </a:t>
            </a:r>
            <a:r>
              <a:rPr lang="ko-KR" altLang="en-US" b="1" dirty="0"/>
              <a:t>제품에 대한 만족도인지 구별하기 어려운 경우</a:t>
            </a:r>
            <a:r>
              <a:rPr lang="ko-KR" altLang="en-US" dirty="0"/>
              <a:t>가 있었음</a:t>
            </a:r>
            <a:endParaRPr lang="en-US" altLang="ko-KR" dirty="0"/>
          </a:p>
          <a:p>
            <a:pPr indent="452438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금번 분석에서는 해당 데이터를 삭제 후 진행하였으나</a:t>
            </a:r>
            <a:r>
              <a:rPr lang="en-US" altLang="ko-KR" dirty="0"/>
              <a:t>, </a:t>
            </a:r>
            <a:r>
              <a:rPr lang="ko-KR" altLang="en-US" b="1" dirty="0"/>
              <a:t>만족도 조사가 제품단위로 기록</a:t>
            </a:r>
            <a:r>
              <a:rPr lang="ko-KR" altLang="en-US" dirty="0"/>
              <a:t>되어 있다면</a:t>
            </a:r>
            <a:endParaRPr lang="en-US" altLang="ko-KR" dirty="0"/>
          </a:p>
          <a:p>
            <a:pPr indent="452438">
              <a:lnSpc>
                <a:spcPct val="150000"/>
              </a:lnSpc>
            </a:pPr>
            <a:r>
              <a:rPr lang="en-US" altLang="ko-KR" dirty="0"/>
              <a:t>   </a:t>
            </a:r>
            <a:r>
              <a:rPr lang="ko-KR" altLang="en-US" dirty="0"/>
              <a:t>보다 정확하고 풍부한 데이터로 분석을 진행할 수 있을 것으로 보임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7496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5627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64591" y="428178"/>
            <a:ext cx="1122740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개선방향</a:t>
            </a:r>
            <a:endParaRPr lang="en-US" altLang="ko-KR" b="1" u="sng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1) </a:t>
            </a:r>
            <a:r>
              <a:rPr lang="ko-KR" altLang="en-US" b="1" u="sng" dirty="0"/>
              <a:t>새로운 모델 생성 및 앙상블</a:t>
            </a:r>
            <a:endParaRPr lang="en-US" altLang="ko-KR" b="1" u="sng" dirty="0"/>
          </a:p>
          <a:p>
            <a:pPr>
              <a:lnSpc>
                <a:spcPct val="150000"/>
              </a:lnSpc>
            </a:pPr>
            <a:endParaRPr lang="en-US" altLang="ko-KR" sz="800" b="1" u="sng" dirty="0"/>
          </a:p>
          <a:p>
            <a:pPr indent="271463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금번 분석에서는 </a:t>
            </a:r>
            <a:r>
              <a:rPr lang="ko-KR" altLang="en-US" b="1" dirty="0" err="1"/>
              <a:t>결측치를</a:t>
            </a:r>
            <a:r>
              <a:rPr lang="ko-KR" altLang="en-US" b="1" dirty="0"/>
              <a:t> 남겨둔 경우와 대체한 경우 모두 실험</a:t>
            </a:r>
            <a:r>
              <a:rPr lang="ko-KR" altLang="en-US" dirty="0"/>
              <a:t>을 진행하고자 </a:t>
            </a:r>
            <a:r>
              <a:rPr lang="en-US" altLang="ko-KR" b="1" dirty="0"/>
              <a:t>XGB, LGBM </a:t>
            </a:r>
            <a:r>
              <a:rPr lang="ko-KR" altLang="en-US" dirty="0"/>
              <a:t>모델 사용</a:t>
            </a:r>
            <a:endParaRPr lang="en-US" altLang="ko-KR" dirty="0"/>
          </a:p>
          <a:p>
            <a:pPr indent="271463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 err="1"/>
              <a:t>결측치를</a:t>
            </a:r>
            <a:r>
              <a:rPr lang="ko-KR" altLang="en-US" dirty="0"/>
              <a:t> 모두 대체한 후 </a:t>
            </a:r>
            <a:r>
              <a:rPr lang="en-US" altLang="ko-KR" b="1" dirty="0"/>
              <a:t>Logistic Regression, Decision Tree, Random Forest </a:t>
            </a:r>
            <a:r>
              <a:rPr lang="ko-KR" altLang="en-US" b="1" dirty="0"/>
              <a:t>추가 실험 </a:t>
            </a:r>
            <a:r>
              <a:rPr lang="ko-KR" altLang="en-US" dirty="0"/>
              <a:t>및</a:t>
            </a:r>
            <a:endParaRPr lang="en-US" altLang="ko-KR" dirty="0"/>
          </a:p>
          <a:p>
            <a:pPr indent="271463">
              <a:lnSpc>
                <a:spcPct val="150000"/>
              </a:lnSpc>
            </a:pPr>
            <a:r>
              <a:rPr lang="en-US" altLang="ko-KR" dirty="0"/>
              <a:t>   </a:t>
            </a:r>
            <a:r>
              <a:rPr lang="ko-KR" altLang="en-US" b="1" dirty="0"/>
              <a:t>모델간 앙상블</a:t>
            </a:r>
            <a:r>
              <a:rPr lang="ko-KR" altLang="en-US" dirty="0"/>
              <a:t> 진행 예정</a:t>
            </a:r>
            <a:endParaRPr lang="en-US" altLang="ko-KR" dirty="0"/>
          </a:p>
          <a:p>
            <a:pPr indent="271463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2) </a:t>
            </a:r>
            <a:r>
              <a:rPr lang="en-US" altLang="ko-KR" b="1" u="sng" dirty="0"/>
              <a:t>Feature Engineering</a:t>
            </a:r>
          </a:p>
          <a:p>
            <a:pPr>
              <a:lnSpc>
                <a:spcPct val="150000"/>
              </a:lnSpc>
            </a:pPr>
            <a:endParaRPr lang="en-US" altLang="ko-KR" sz="800" b="1" u="sng" dirty="0"/>
          </a:p>
          <a:p>
            <a:pPr indent="361950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en-US" altLang="ko-KR" dirty="0" err="1"/>
              <a:t>Olist</a:t>
            </a:r>
            <a:r>
              <a:rPr lang="ko-KR" altLang="en-US" dirty="0"/>
              <a:t>에서 제공된 </a:t>
            </a:r>
            <a:r>
              <a:rPr lang="ko-KR" altLang="en-US" dirty="0" err="1"/>
              <a:t>데이터셋</a:t>
            </a:r>
            <a:r>
              <a:rPr lang="ko-KR" altLang="en-US" dirty="0"/>
              <a:t> 종류가 다양해 분석기간 중 지속적으로 유의미한 변수를 발견할 수 있었음</a:t>
            </a:r>
            <a:endParaRPr lang="en-US" altLang="ko-KR" dirty="0"/>
          </a:p>
          <a:p>
            <a:pPr indent="361950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b="1" dirty="0" err="1"/>
              <a:t>피쳐엔지니어링을</a:t>
            </a:r>
            <a:r>
              <a:rPr lang="ko-KR" altLang="en-US" b="1" dirty="0"/>
              <a:t> 통한 입력변수</a:t>
            </a:r>
            <a:r>
              <a:rPr lang="en-US" altLang="ko-KR" b="1" dirty="0"/>
              <a:t> </a:t>
            </a:r>
            <a:r>
              <a:rPr lang="ko-KR" altLang="en-US" b="1" dirty="0"/>
              <a:t>추가 확보</a:t>
            </a:r>
            <a:r>
              <a:rPr lang="en-US" altLang="ko-KR" b="1" dirty="0"/>
              <a:t> </a:t>
            </a:r>
            <a:r>
              <a:rPr lang="ko-KR" altLang="en-US" b="1" dirty="0"/>
              <a:t>및 상관성 높은 변수 간의 </a:t>
            </a:r>
            <a:r>
              <a:rPr lang="en-US" altLang="ko-KR" b="1" dirty="0"/>
              <a:t>PCA </a:t>
            </a:r>
            <a:r>
              <a:rPr lang="ko-KR" altLang="en-US" b="1" dirty="0"/>
              <a:t>진행</a:t>
            </a:r>
            <a:endParaRPr lang="en-US" altLang="ko-KR" b="1" dirty="0"/>
          </a:p>
          <a:p>
            <a:pPr indent="361950"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3) </a:t>
            </a:r>
            <a:r>
              <a:rPr lang="en-US" altLang="ko-KR" b="1" u="sng" dirty="0" err="1"/>
              <a:t>Hyperparameter</a:t>
            </a:r>
            <a:r>
              <a:rPr lang="en-US" altLang="ko-KR" b="1" u="sng" dirty="0"/>
              <a:t> Tuning</a:t>
            </a:r>
            <a:endParaRPr lang="en-US" altLang="ko-KR" dirty="0"/>
          </a:p>
          <a:p>
            <a:pPr indent="361950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파라미터에</a:t>
            </a:r>
            <a:r>
              <a:rPr lang="ko-KR" altLang="en-US" dirty="0"/>
              <a:t> 대한 이해가 부족하여 분석기간 내 최적의 튜닝조건을 찾지 못함</a:t>
            </a:r>
            <a:endParaRPr lang="en-US" altLang="ko-KR" dirty="0"/>
          </a:p>
          <a:p>
            <a:pPr indent="361950"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사용 모델의 주요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파라미터에</a:t>
            </a:r>
            <a:r>
              <a:rPr lang="ko-KR" altLang="en-US" dirty="0"/>
              <a:t> 대한 학습 후 튜닝조건 재설정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826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ntent Placeholder 15"/>
          <p:cNvSpPr txBox="1">
            <a:spLocks/>
          </p:cNvSpPr>
          <p:nvPr/>
        </p:nvSpPr>
        <p:spPr>
          <a:xfrm>
            <a:off x="1362321" y="2799080"/>
            <a:ext cx="931928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200" dirty="0"/>
              <a:t>Obrigado!</a:t>
            </a:r>
            <a:endParaRPr lang="en-US" sz="7200" i="1" dirty="0">
              <a:solidFill>
                <a:schemeClr val="tx1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408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3469DD-571F-48DF-9C86-F71920F1CC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683" y="313275"/>
            <a:ext cx="11596634" cy="6223729"/>
          </a:xfrm>
          <a:prstGeom prst="rect">
            <a:avLst/>
          </a:prstGeom>
        </p:spPr>
      </p:pic>
      <p:sp>
        <p:nvSpPr>
          <p:cNvPr id="9" name="Rectangle 23">
            <a:extLst>
              <a:ext uri="{FF2B5EF4-FFF2-40B4-BE49-F238E27FC236}">
                <a16:creationId xmlns:a16="http://schemas.microsoft.com/office/drawing/2014/main" id="{9B8B652B-B4A9-48C3-98B8-FFDAC5DC46DE}"/>
              </a:ext>
            </a:extLst>
          </p:cNvPr>
          <p:cNvSpPr/>
          <p:nvPr/>
        </p:nvSpPr>
        <p:spPr>
          <a:xfrm flipH="1">
            <a:off x="0" y="-8549"/>
            <a:ext cx="4813310" cy="6866549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 dirty="0">
              <a:latin typeface="LG Smart UI Light" panose="020B0300000101010101" pitchFamily="50" charset="-127"/>
            </a:endParaRPr>
          </a:p>
        </p:txBody>
      </p:sp>
      <p:sp>
        <p:nvSpPr>
          <p:cNvPr id="7" name="Rectangle 58">
            <a:extLst>
              <a:ext uri="{FF2B5EF4-FFF2-40B4-BE49-F238E27FC236}">
                <a16:creationId xmlns:a16="http://schemas.microsoft.com/office/drawing/2014/main" id="{91662980-2F88-4D77-BDCA-8E47FC9ECA05}"/>
              </a:ext>
            </a:extLst>
          </p:cNvPr>
          <p:cNvSpPr/>
          <p:nvPr/>
        </p:nvSpPr>
        <p:spPr>
          <a:xfrm>
            <a:off x="305583" y="320996"/>
            <a:ext cx="5258752" cy="5886943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2FC64DC-270E-4CD9-8C94-D280BC14A6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45" b="88832" l="8447" r="89918">
                        <a14:foregroundMark x1="8447" y1="54315" x2="8447" y2="54315"/>
                        <a14:foregroundMark x1="36240" y1="50761" x2="36240" y2="50761"/>
                        <a14:foregroundMark x1="49319" y1="46193" x2="49319" y2="46193"/>
                        <a14:foregroundMark x1="47139" y1="23350" x2="47139" y2="23350"/>
                        <a14:foregroundMark x1="62670" y1="42132" x2="62670" y2="42132"/>
                        <a14:foregroundMark x1="80654" y1="37563" x2="80654" y2="37563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165000"/>
                    </a14:imgEffect>
                  </a14:imgLayer>
                </a14:imgProps>
              </a:ext>
            </a:extLst>
          </a:blip>
          <a:srcRect r="-1" b="1012"/>
          <a:stretch/>
        </p:blipFill>
        <p:spPr>
          <a:xfrm>
            <a:off x="1494276" y="544018"/>
            <a:ext cx="4197717" cy="2230432"/>
          </a:xfrm>
          <a:prstGeom prst="rect">
            <a:avLst/>
          </a:prstGeom>
        </p:spPr>
      </p:pic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0F1DF5F7-D09F-40D6-8E93-1241C6E07751}"/>
              </a:ext>
            </a:extLst>
          </p:cNvPr>
          <p:cNvSpPr txBox="1">
            <a:spLocks/>
          </p:cNvSpPr>
          <p:nvPr/>
        </p:nvSpPr>
        <p:spPr>
          <a:xfrm>
            <a:off x="-250162" y="2634609"/>
            <a:ext cx="4792134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i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755815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453005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48BF1F-78E8-43B3-88B9-E16AB5EC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912" y="394999"/>
            <a:ext cx="6891249" cy="6068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D41586-866C-4DE2-8D70-5CC84CA49A06}"/>
              </a:ext>
            </a:extLst>
          </p:cNvPr>
          <p:cNvSpPr txBox="1"/>
          <p:nvPr/>
        </p:nvSpPr>
        <p:spPr>
          <a:xfrm>
            <a:off x="441856" y="233660"/>
            <a:ext cx="2371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오픈마켓 솔루션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62CE64-2D91-4FDD-ACF0-35E371D5E4DE}"/>
              </a:ext>
            </a:extLst>
          </p:cNvPr>
          <p:cNvSpPr txBox="1"/>
          <p:nvPr/>
        </p:nvSpPr>
        <p:spPr>
          <a:xfrm>
            <a:off x="441856" y="747352"/>
            <a:ext cx="3987531" cy="705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기업소개</a:t>
            </a:r>
            <a:endParaRPr lang="en-US" altLang="ko-KR" sz="1200" b="1" dirty="0">
              <a:solidFill>
                <a:srgbClr val="282828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온라인 판매를 원하는 판매자가</a:t>
            </a:r>
            <a:r>
              <a:rPr lang="en-US" altLang="ko-KR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브라질 내 메인 온라인 </a:t>
            </a:r>
            <a:r>
              <a:rPr lang="ko-KR" altLang="en-US" sz="1200" b="0" i="0" dirty="0" err="1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마켓플레이스에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간편하게 입점하고</a:t>
            </a:r>
            <a:r>
              <a:rPr lang="en-US" altLang="ko-KR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쇼핑몰을 운영할 </a:t>
            </a:r>
            <a:r>
              <a:rPr lang="ko-KR" altLang="en-US" sz="1200" b="0" i="0" dirty="0" err="1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수있도록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하는 </a:t>
            </a:r>
            <a:r>
              <a:rPr lang="ko-KR" altLang="en-US" sz="1200" b="0" i="0" dirty="0" err="1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이커머스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 솔루션 업체</a:t>
            </a:r>
            <a:r>
              <a:rPr lang="en-US" altLang="ko-KR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. 2015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LG Smart UI Light" panose="020B0300000101010101" pitchFamily="50" charset="-127"/>
                <a:ea typeface="LG Smart UI Light" panose="020B0300000101010101" pitchFamily="50" charset="-127"/>
              </a:rPr>
              <a:t>년 설립</a:t>
            </a:r>
            <a:endParaRPr lang="en-US" altLang="ko-KR" sz="120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dirty="0">
                <a:solidFill>
                  <a:srgbClr val="282828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서비스</a:t>
            </a:r>
            <a:endParaRPr lang="en-US" altLang="ko-KR" sz="1200" b="1" dirty="0">
              <a:solidFill>
                <a:srgbClr val="282828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*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소프트웨어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이커머스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플랫폼 통합관리 솔루션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*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 </a:t>
            </a:r>
            <a:r>
              <a:rPr lang="ko-KR" altLang="en-US" sz="1200" dirty="0" err="1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마켓플레이스와의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제휴 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아마존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200" dirty="0" err="1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메르카도리브레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200" dirty="0" err="1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아메리카나스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등 </a:t>
            </a:r>
            <a:r>
              <a:rPr lang="ko-KR" altLang="en-US" sz="1200" dirty="0" err="1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메인플랫폼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입점 개런티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*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오퍼레이션 관리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제품 홍보 카탈로그 최적화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경쟁업체와의 비교를 통한 가격 최적화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CS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센터 운영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*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물류서비스</a:t>
            </a:r>
            <a:endParaRPr lang="en-US" altLang="ko-KR" sz="120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15% </a:t>
            </a:r>
            <a:r>
              <a:rPr lang="ko-KR" altLang="en-US" sz="1200" dirty="0" err="1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물류비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 절감 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(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브라질 우체국과 전속계약을 통한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, </a:t>
            </a:r>
            <a:r>
              <a:rPr lang="ko-KR" altLang="en-US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배송기간 및 경비 단축</a:t>
            </a:r>
            <a:r>
              <a:rPr lang="en-US" altLang="ko-KR" sz="1200" dirty="0">
                <a:solidFill>
                  <a:srgbClr val="282828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rPr>
              <a:t>)</a:t>
            </a: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endParaRPr lang="en-US" altLang="ko-KR" sz="105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05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05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050" dirty="0">
              <a:solidFill>
                <a:srgbClr val="282828"/>
              </a:solidFill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05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050" b="0" i="0" dirty="0">
              <a:solidFill>
                <a:srgbClr val="282828"/>
              </a:solidFill>
              <a:effectLst/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002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6336149" y="0"/>
            <a:ext cx="58558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159E25-9697-45AC-AC72-065515A78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78" y="250859"/>
            <a:ext cx="5671127" cy="37597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5D3430-D723-46D1-AB29-644C5E865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8" t="14814" r="1024" b="17054"/>
          <a:stretch/>
        </p:blipFill>
        <p:spPr>
          <a:xfrm>
            <a:off x="135537" y="4674967"/>
            <a:ext cx="1114706" cy="17451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B4A1A2-2E90-42F4-B08C-A35FDC512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6" t="14814" r="1646" b="17054"/>
          <a:stretch/>
        </p:blipFill>
        <p:spPr>
          <a:xfrm>
            <a:off x="1390241" y="4669976"/>
            <a:ext cx="1114706" cy="17451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FF3600E-24E7-4E99-BE1C-56DA328AB5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814" b="15237"/>
          <a:stretch/>
        </p:blipFill>
        <p:spPr>
          <a:xfrm>
            <a:off x="2640408" y="4619225"/>
            <a:ext cx="1152653" cy="17917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BC1118-B5CB-4691-B969-6491BB0C9A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3" t="14813" r="1819" b="15590"/>
          <a:stretch/>
        </p:blipFill>
        <p:spPr>
          <a:xfrm>
            <a:off x="3957845" y="4650252"/>
            <a:ext cx="1114707" cy="1782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DC8156-DEF0-4886-BB22-0BCF0732D2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641" b="15404"/>
          <a:stretch/>
        </p:blipFill>
        <p:spPr>
          <a:xfrm>
            <a:off x="5212550" y="4628259"/>
            <a:ext cx="1152654" cy="17918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C344227-80A0-4D5D-9978-699675E986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0744" y="250859"/>
            <a:ext cx="5190178" cy="63562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F9DD74-BBF0-4AD5-B72E-AA8F7A23A85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5000" b="15404"/>
          <a:stretch/>
        </p:blipFill>
        <p:spPr>
          <a:xfrm>
            <a:off x="6534525" y="4598460"/>
            <a:ext cx="1152653" cy="1782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78931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4A6A0B-72A8-49BA-AF2C-9DF77E5F2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34"/>
          <a:stretch/>
        </p:blipFill>
        <p:spPr>
          <a:xfrm>
            <a:off x="415107" y="688190"/>
            <a:ext cx="5249644" cy="54816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7F2FFE-FF43-485F-8218-B3C5311C1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9" y="276494"/>
            <a:ext cx="4141735" cy="52589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74DBA2-9EE5-4F4E-B0CF-416711B64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954" y="1651337"/>
            <a:ext cx="4821594" cy="5105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6E6F08-8B12-40D1-A4AC-59D9198754B6}"/>
              </a:ext>
            </a:extLst>
          </p:cNvPr>
          <p:cNvSpPr txBox="1"/>
          <p:nvPr/>
        </p:nvSpPr>
        <p:spPr>
          <a:xfrm>
            <a:off x="415107" y="164062"/>
            <a:ext cx="2371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 Semibold" panose="020B0603030403020204" pitchFamily="34" charset="0"/>
                <a:ea typeface="LG Smart UI Light" panose="020B0300000101010101" pitchFamily="50" charset="-127"/>
              </a:rPr>
              <a:t>국내 업체 예시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394498-F8BC-4B98-B919-A13B0CC61931}"/>
              </a:ext>
            </a:extLst>
          </p:cNvPr>
          <p:cNvSpPr/>
          <p:nvPr/>
        </p:nvSpPr>
        <p:spPr>
          <a:xfrm>
            <a:off x="1697861" y="2905950"/>
            <a:ext cx="1790625" cy="160712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플레이오토</a:t>
            </a:r>
            <a:endParaRPr lang="ko-KR" altLang="en-US" sz="2800" b="1" dirty="0">
              <a:latin typeface="Source Sans Pro SemiBold" panose="020B0604020202020204" pitchFamily="34" charset="0"/>
              <a:ea typeface="LG Smart UI Light" panose="020B03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8284CF3-EF85-42DB-8054-34C495226F01}"/>
              </a:ext>
            </a:extLst>
          </p:cNvPr>
          <p:cNvSpPr/>
          <p:nvPr/>
        </p:nvSpPr>
        <p:spPr>
          <a:xfrm>
            <a:off x="5777220" y="366200"/>
            <a:ext cx="1881930" cy="160712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신세계</a:t>
            </a:r>
            <a:r>
              <a:rPr lang="en-US" altLang="ko-KR" sz="2000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I&amp;C </a:t>
            </a:r>
            <a:r>
              <a:rPr lang="ko-KR" altLang="en-US" sz="2400" b="1" dirty="0" err="1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셀픽</a:t>
            </a:r>
            <a:endParaRPr lang="ko-KR" altLang="en-US" sz="2400" b="1" dirty="0">
              <a:latin typeface="Source Sans Pro SemiBold" panose="020B0604020202020204" pitchFamily="34" charset="0"/>
              <a:ea typeface="LG Smart UI Light" panose="020B03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F16B7C9-65B3-4D27-8DCD-592E47335ED7}"/>
              </a:ext>
            </a:extLst>
          </p:cNvPr>
          <p:cNvSpPr/>
          <p:nvPr/>
        </p:nvSpPr>
        <p:spPr>
          <a:xfrm>
            <a:off x="8850599" y="4974379"/>
            <a:ext cx="1803420" cy="160712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쿠팡</a:t>
            </a:r>
            <a:endParaRPr lang="en-US" altLang="ko-KR" sz="2800" b="1" dirty="0">
              <a:latin typeface="Source Sans Pro SemiBold" panose="020B0604020202020204" pitchFamily="34" charset="0"/>
              <a:ea typeface="LG Smart UI Light" panose="020B0300000101010101" pitchFamily="50" charset="-127"/>
            </a:endParaRPr>
          </a:p>
          <a:p>
            <a:pPr algn="ctr"/>
            <a:r>
              <a:rPr lang="en-US" altLang="ko-KR" sz="1400" b="1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(</a:t>
            </a:r>
            <a:r>
              <a:rPr lang="ko-KR" altLang="en-US" sz="1400" b="1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마켓</a:t>
            </a:r>
            <a:r>
              <a:rPr lang="en-US" altLang="ko-KR" sz="1400" b="1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+</a:t>
            </a:r>
            <a:r>
              <a:rPr lang="ko-KR" altLang="en-US" sz="1400" b="1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솔루션</a:t>
            </a:r>
            <a:r>
              <a:rPr lang="en-US" altLang="ko-KR" sz="1400" b="1" dirty="0">
                <a:latin typeface="Source Sans Pro SemiBold" panose="020B0604020202020204" pitchFamily="34" charset="0"/>
                <a:ea typeface="LG Smart UI Light" panose="020B0300000101010101" pitchFamily="50" charset="-127"/>
              </a:rPr>
              <a:t>)</a:t>
            </a:r>
            <a:endParaRPr lang="ko-KR" altLang="en-US" sz="1400" b="1" dirty="0">
              <a:latin typeface="Source Sans Pro SemiBold" panose="020B0604020202020204" pitchFamily="34" charset="0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95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8CF2A4B-16A6-4C89-A541-A3D45D8A112B}"/>
              </a:ext>
            </a:extLst>
          </p:cNvPr>
          <p:cNvSpPr/>
          <p:nvPr/>
        </p:nvSpPr>
        <p:spPr>
          <a:xfrm>
            <a:off x="0" y="0"/>
            <a:ext cx="354854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1800" b="1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A7D4E-DDDB-4507-BC7A-7FA440C88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691" y="78509"/>
            <a:ext cx="7890263" cy="67009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1592D1-7396-47B1-AE08-5D20808F8311}"/>
              </a:ext>
            </a:extLst>
          </p:cNvPr>
          <p:cNvSpPr txBox="1"/>
          <p:nvPr/>
        </p:nvSpPr>
        <p:spPr>
          <a:xfrm>
            <a:off x="391486" y="363170"/>
            <a:ext cx="3251200" cy="2667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latin typeface="LG Smart UI Light" panose="020B0300000101010101" pitchFamily="50" charset="-127"/>
                <a:ea typeface="LG Smart UI Light" panose="020B0300000101010101" pitchFamily="50" charset="-127"/>
              </a:rPr>
              <a:t>수익 모델</a:t>
            </a:r>
          </a:p>
          <a:p>
            <a:pPr marL="228600" indent="-228600" algn="l">
              <a:lnSpc>
                <a:spcPct val="200000"/>
              </a:lnSpc>
              <a:buAutoNum type="arabicParenR"/>
            </a:pPr>
            <a:r>
              <a:rPr lang="ko-KR" altLang="en-US" sz="1400" b="0" i="0" dirty="0">
                <a:solidFill>
                  <a:srgbClr val="282828"/>
                </a:solidFill>
                <a:effectLst/>
                <a:latin typeface="Roboto"/>
                <a:ea typeface="LG Smart UI Light" panose="020B0300000101010101" pitchFamily="50" charset="-127"/>
              </a:rPr>
              <a:t>제품 판매 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Roboto"/>
                <a:ea typeface="LG Smart UI Light" panose="020B0300000101010101" pitchFamily="50" charset="-127"/>
              </a:rPr>
              <a:t>1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Roboto"/>
                <a:ea typeface="LG Smart UI Light" panose="020B0300000101010101" pitchFamily="50" charset="-127"/>
              </a:rPr>
              <a:t>건당 중개 수수료</a:t>
            </a:r>
            <a:endParaRPr lang="en-US" altLang="ko-KR" sz="1400" dirty="0">
              <a:solidFill>
                <a:srgbClr val="282828"/>
              </a:solidFill>
              <a:latin typeface="Roboto"/>
              <a:ea typeface="LG Smart UI Light" panose="020B0300000101010101" pitchFamily="50" charset="-127"/>
            </a:endParaRPr>
          </a:p>
          <a:p>
            <a:pPr marL="228600" indent="-228600" algn="l">
              <a:lnSpc>
                <a:spcPct val="200000"/>
              </a:lnSpc>
              <a:buAutoNum type="arabicParenR"/>
            </a:pPr>
            <a:r>
              <a:rPr lang="ko-KR" altLang="en-US" sz="1400" b="0" i="0" dirty="0">
                <a:solidFill>
                  <a:srgbClr val="282828"/>
                </a:solidFill>
                <a:effectLst/>
                <a:latin typeface="Roboto"/>
                <a:ea typeface="LG Smart UI Light" panose="020B0300000101010101" pitchFamily="50" charset="-127"/>
              </a:rPr>
              <a:t>플랫폼 월 이용요금</a:t>
            </a:r>
            <a:endParaRPr lang="en-US" altLang="ko-KR" sz="1400" b="0" i="0" dirty="0">
              <a:solidFill>
                <a:srgbClr val="282828"/>
              </a:solidFill>
              <a:effectLst/>
              <a:latin typeface="Roboto"/>
              <a:ea typeface="LG Smart UI Light" panose="020B0300000101010101" pitchFamily="50" charset="-127"/>
            </a:endParaRPr>
          </a:p>
          <a:p>
            <a:pPr marL="228600" indent="-228600" algn="l">
              <a:lnSpc>
                <a:spcPct val="200000"/>
              </a:lnSpc>
              <a:buAutoNum type="arabicParenR"/>
            </a:pPr>
            <a:r>
              <a:rPr lang="ko-KR" altLang="en-US" sz="1400" dirty="0" err="1">
                <a:solidFill>
                  <a:srgbClr val="282828"/>
                </a:solidFill>
                <a:latin typeface="Roboto"/>
                <a:ea typeface="LG Smart UI Light" panose="020B0300000101010101" pitchFamily="50" charset="-127"/>
              </a:rPr>
              <a:t>멤버쉽</a:t>
            </a:r>
            <a:r>
              <a:rPr lang="ko-KR" altLang="en-US" sz="1400" dirty="0">
                <a:solidFill>
                  <a:srgbClr val="282828"/>
                </a:solidFill>
                <a:latin typeface="Roboto"/>
                <a:ea typeface="LG Smart UI Light" panose="020B0300000101010101" pitchFamily="50" charset="-127"/>
              </a:rPr>
              <a:t> 가입비</a:t>
            </a:r>
            <a:endParaRPr lang="en-US" altLang="ko-KR" sz="1400" dirty="0">
              <a:solidFill>
                <a:srgbClr val="282828"/>
              </a:solidFill>
              <a:latin typeface="Roboto"/>
              <a:ea typeface="LG Smart UI Light" panose="020B0300000101010101" pitchFamily="50" charset="-127"/>
            </a:endParaRPr>
          </a:p>
          <a:p>
            <a:pPr algn="l">
              <a:lnSpc>
                <a:spcPct val="200000"/>
              </a:lnSpc>
            </a:pPr>
            <a:endParaRPr lang="en-US" altLang="ko-KR" sz="1400" dirty="0">
              <a:solidFill>
                <a:srgbClr val="282828"/>
              </a:solidFill>
              <a:latin typeface="Roboto"/>
              <a:ea typeface="LG Smart UI Light" panose="020B0300000101010101" pitchFamily="50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ko-KR" sz="1600" i="1" dirty="0">
                <a:solidFill>
                  <a:srgbClr val="282828"/>
                </a:solidFill>
                <a:latin typeface="Source Sans Pro Black" panose="020B0803030403020204" pitchFamily="34" charset="0"/>
                <a:ea typeface="LG Smart UI Light" panose="020B0300000101010101" pitchFamily="50" charset="-127"/>
              </a:rPr>
              <a:t>→</a:t>
            </a:r>
            <a:r>
              <a:rPr lang="en-US" altLang="ko-KR" sz="1600" i="1" dirty="0">
                <a:solidFill>
                  <a:srgbClr val="282828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 Seller</a:t>
            </a:r>
            <a:r>
              <a:rPr lang="ko-KR" altLang="en-US" sz="1600" i="1" dirty="0">
                <a:solidFill>
                  <a:srgbClr val="282828"/>
                </a:solidFill>
                <a:latin typeface="Source Sans Pro Black" panose="020B0803030403020204" pitchFamily="34" charset="0"/>
                <a:ea typeface="LG Smart UI Light" panose="020B0300000101010101" pitchFamily="50" charset="-127"/>
              </a:rPr>
              <a:t>를 통해 수익을 창출 </a:t>
            </a:r>
            <a:r>
              <a:rPr lang="ko-KR" altLang="en-US" sz="1600" b="0" i="1" dirty="0">
                <a:solidFill>
                  <a:srgbClr val="282828"/>
                </a:solidFill>
                <a:effectLst/>
                <a:latin typeface="Source Sans Pro Black" panose="020B0803030403020204" pitchFamily="34" charset="0"/>
                <a:ea typeface="LG Smart UI Light" panose="020B0300000101010101" pitchFamily="50" charset="-127"/>
              </a:rPr>
              <a:t> </a:t>
            </a:r>
            <a:endParaRPr lang="en-US" altLang="ko-KR" sz="1400" b="0" i="0" dirty="0">
              <a:solidFill>
                <a:srgbClr val="282828"/>
              </a:solidFill>
              <a:effectLst/>
              <a:latin typeface="Roboto"/>
              <a:ea typeface="LG Smart UI Light" panose="020B03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FA39B3-26BD-4F40-A4D9-635E970B2811}"/>
              </a:ext>
            </a:extLst>
          </p:cNvPr>
          <p:cNvSpPr/>
          <p:nvPr/>
        </p:nvSpPr>
        <p:spPr>
          <a:xfrm>
            <a:off x="0" y="107722"/>
            <a:ext cx="341745" cy="132424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1" name="Rectangle 32">
            <a:extLst>
              <a:ext uri="{FF2B5EF4-FFF2-40B4-BE49-F238E27FC236}">
                <a16:creationId xmlns:a16="http://schemas.microsoft.com/office/drawing/2014/main" id="{943139CF-1DF6-4203-82E2-2BD31CC94522}"/>
              </a:ext>
            </a:extLst>
          </p:cNvPr>
          <p:cNvSpPr/>
          <p:nvPr/>
        </p:nvSpPr>
        <p:spPr>
          <a:xfrm>
            <a:off x="423311" y="4271718"/>
            <a:ext cx="2605737" cy="1966487"/>
          </a:xfrm>
          <a:prstGeom prst="rect">
            <a:avLst/>
          </a:prstGeom>
          <a:solidFill>
            <a:srgbClr val="262626">
              <a:alpha val="50196"/>
            </a:srgbClr>
          </a:solidFill>
          <a:ln w="381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</a:endParaRPr>
          </a:p>
        </p:txBody>
      </p:sp>
      <p:sp>
        <p:nvSpPr>
          <p:cNvPr id="12" name="Freeform 62">
            <a:extLst>
              <a:ext uri="{FF2B5EF4-FFF2-40B4-BE49-F238E27FC236}">
                <a16:creationId xmlns:a16="http://schemas.microsoft.com/office/drawing/2014/main" id="{51ECA6B8-893F-40DE-AEA2-A2864FC9E58E}"/>
              </a:ext>
            </a:extLst>
          </p:cNvPr>
          <p:cNvSpPr/>
          <p:nvPr/>
        </p:nvSpPr>
        <p:spPr>
          <a:xfrm rot="10800000">
            <a:off x="423309" y="3394058"/>
            <a:ext cx="2605737" cy="1168849"/>
          </a:xfrm>
          <a:custGeom>
            <a:avLst/>
            <a:gdLst>
              <a:gd name="connsiteX0" fmla="*/ 2605737 w 2605737"/>
              <a:gd name="connsiteY0" fmla="*/ 1071116 h 1071116"/>
              <a:gd name="connsiteX1" fmla="*/ 0 w 2605737"/>
              <a:gd name="connsiteY1" fmla="*/ 1071116 h 1071116"/>
              <a:gd name="connsiteX2" fmla="*/ 0 w 2605737"/>
              <a:gd name="connsiteY2" fmla="*/ 144270 h 1071116"/>
              <a:gd name="connsiteX3" fmla="*/ 1181901 w 2605737"/>
              <a:gd name="connsiteY3" fmla="*/ 144270 h 1071116"/>
              <a:gd name="connsiteX4" fmla="*/ 1302869 w 2605737"/>
              <a:gd name="connsiteY4" fmla="*/ 0 h 1071116"/>
              <a:gd name="connsiteX5" fmla="*/ 1423837 w 2605737"/>
              <a:gd name="connsiteY5" fmla="*/ 144270 h 1071116"/>
              <a:gd name="connsiteX6" fmla="*/ 2605737 w 2605737"/>
              <a:gd name="connsiteY6" fmla="*/ 144270 h 107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5737" h="1071116">
                <a:moveTo>
                  <a:pt x="2605737" y="1071116"/>
                </a:moveTo>
                <a:lnTo>
                  <a:pt x="0" y="1071116"/>
                </a:lnTo>
                <a:lnTo>
                  <a:pt x="0" y="144270"/>
                </a:lnTo>
                <a:lnTo>
                  <a:pt x="1181901" y="144270"/>
                </a:lnTo>
                <a:lnTo>
                  <a:pt x="1302869" y="0"/>
                </a:lnTo>
                <a:lnTo>
                  <a:pt x="1423837" y="144270"/>
                </a:lnTo>
                <a:lnTo>
                  <a:pt x="2605737" y="144270"/>
                </a:lnTo>
                <a:close/>
              </a:path>
            </a:pathLst>
          </a:cu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84642D3-2FD3-44E1-89ED-9B99A9E45555}"/>
              </a:ext>
            </a:extLst>
          </p:cNvPr>
          <p:cNvSpPr txBox="1">
            <a:spLocks/>
          </p:cNvSpPr>
          <p:nvPr/>
        </p:nvSpPr>
        <p:spPr>
          <a:xfrm>
            <a:off x="550521" y="4539621"/>
            <a:ext cx="2361189" cy="1516270"/>
          </a:xfrm>
          <a:prstGeom prst="rect">
            <a:avLst/>
          </a:prstGeom>
          <a:noFill/>
        </p:spPr>
        <p:txBody>
          <a:bodyPr lIns="0" tIns="0" rIns="0" bIns="0"/>
          <a:lstStyle>
            <a:lvl1pPr algn="l" defTabSz="84889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1) 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</a:rPr>
              <a:t>신규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Seller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</a:rPr>
              <a:t>의 유치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2) 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</a:rPr>
              <a:t>기존 </a:t>
            </a: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Seller 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</a:rPr>
              <a:t>유지</a:t>
            </a: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3) </a:t>
            </a:r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Source Sans Pro Black" panose="020B0803030403020204" pitchFamily="34" charset="0"/>
              </a:rPr>
              <a:t>멤버십 업그레이드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Source Sans Pro Light" panose="020B0403030403020204" pitchFamily="34" charset="-18"/>
              </a:rPr>
              <a:t>. </a:t>
            </a:r>
          </a:p>
        </p:txBody>
      </p:sp>
      <p:sp>
        <p:nvSpPr>
          <p:cNvPr id="14" name="Rectangle 78">
            <a:extLst>
              <a:ext uri="{FF2B5EF4-FFF2-40B4-BE49-F238E27FC236}">
                <a16:creationId xmlns:a16="http://schemas.microsoft.com/office/drawing/2014/main" id="{6D3F853E-802F-4D37-9603-ECA2A7E3470E}"/>
              </a:ext>
            </a:extLst>
          </p:cNvPr>
          <p:cNvSpPr/>
          <p:nvPr/>
        </p:nvSpPr>
        <p:spPr>
          <a:xfrm>
            <a:off x="2427179" y="6016364"/>
            <a:ext cx="455070" cy="207549"/>
          </a:xfrm>
          <a:prstGeom prst="rect">
            <a:avLst/>
          </a:prstGeom>
          <a:noFill/>
          <a:ln w="6350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00" dirty="0">
              <a:solidFill>
                <a:schemeClr val="tx1"/>
              </a:solidFill>
              <a:latin typeface="Source Sans Pro Semibold" panose="020B0603030403020204" pitchFamily="34" charset="-18"/>
            </a:endParaRPr>
          </a:p>
        </p:txBody>
      </p:sp>
      <p:sp>
        <p:nvSpPr>
          <p:cNvPr id="15" name="Content Placeholder 15">
            <a:extLst>
              <a:ext uri="{FF2B5EF4-FFF2-40B4-BE49-F238E27FC236}">
                <a16:creationId xmlns:a16="http://schemas.microsoft.com/office/drawing/2014/main" id="{6579E3CA-2CF7-4020-A06F-D676B6B39387}"/>
              </a:ext>
            </a:extLst>
          </p:cNvPr>
          <p:cNvSpPr txBox="1">
            <a:spLocks/>
          </p:cNvSpPr>
          <p:nvPr/>
        </p:nvSpPr>
        <p:spPr>
          <a:xfrm>
            <a:off x="218194" y="3447464"/>
            <a:ext cx="3029847" cy="120032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Olist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Business Agenda</a:t>
            </a:r>
          </a:p>
          <a:p>
            <a:endParaRPr lang="en-US" sz="3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989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E4B85D8-C9CC-499B-B13C-3A0DC673AE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194"/>
                    </a14:imgEffect>
                    <a14:imgEffect>
                      <a14:saturation sat="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955" y="9236"/>
            <a:ext cx="12180357" cy="6848763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378691" y="221584"/>
            <a:ext cx="11469666" cy="6357874"/>
          </a:xfrm>
          <a:prstGeom prst="rect">
            <a:avLst/>
          </a:prstGeom>
          <a:solidFill>
            <a:srgbClr val="FFFFFF">
              <a:alpha val="40000"/>
            </a:srgbClr>
          </a:solidFill>
          <a:ln w="6350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rtlCol="0" anchor="ctr">
            <a:noAutofit/>
          </a:bodyPr>
          <a:lstStyle/>
          <a:p>
            <a:pPr algn="ctr"/>
            <a:endParaRPr lang="en-US" sz="2400" dirty="0">
              <a:latin typeface="LG Smart UI Light" panose="020B0300000101010101" pitchFamily="50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63792" y="4134813"/>
            <a:ext cx="2474687" cy="2672385"/>
          </a:xfrm>
          <a:prstGeom prst="rect">
            <a:avLst/>
          </a:prstGeom>
          <a:solidFill>
            <a:srgbClr val="FFFFFF">
              <a:alpha val="10196"/>
            </a:srgbClr>
          </a:solidFill>
          <a:ln w="127000">
            <a:solidFill>
              <a:srgbClr val="2C46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solidFill>
                  <a:schemeClr val="tx1"/>
                </a:solidFill>
                <a:latin typeface="Source Sans Pro Semibold" panose="020B0603030403020204" pitchFamily="34" charset="-18"/>
              </a:rPr>
              <a:t>02</a:t>
            </a:r>
          </a:p>
        </p:txBody>
      </p:sp>
      <p:sp>
        <p:nvSpPr>
          <p:cNvPr id="11" name="Content Placeholder 15"/>
          <p:cNvSpPr txBox="1">
            <a:spLocks/>
          </p:cNvSpPr>
          <p:nvPr/>
        </p:nvSpPr>
        <p:spPr>
          <a:xfrm>
            <a:off x="2332139" y="637724"/>
            <a:ext cx="9319287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0" i="1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EDA </a:t>
            </a:r>
            <a:r>
              <a:rPr lang="en-US" sz="5400" i="1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for</a:t>
            </a:r>
            <a:endParaRPr lang="en-US" sz="8000" i="1" dirty="0">
              <a:solidFill>
                <a:schemeClr val="tx1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  <a:p>
            <a:pPr algn="r"/>
            <a:r>
              <a:rPr lang="en-US" sz="8000" i="1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 Business </a:t>
            </a:r>
            <a:r>
              <a:rPr lang="en-US" altLang="ko-KR" sz="8000" i="1" dirty="0">
                <a:solidFill>
                  <a:schemeClr val="tx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Analysis</a:t>
            </a:r>
            <a:endParaRPr lang="en-US" sz="8000" i="1" dirty="0">
              <a:solidFill>
                <a:schemeClr val="tx1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3389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2529</TotalTime>
  <Words>1369</Words>
  <Application>Microsoft Office PowerPoint</Application>
  <PresentationFormat>와이드스크린</PresentationFormat>
  <Paragraphs>331</Paragraphs>
  <Slides>38</Slides>
  <Notes>5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4" baseType="lpstr">
      <vt:lpstr>LG Smart UI Light</vt:lpstr>
      <vt:lpstr>LG Smart UI SemiBold</vt:lpstr>
      <vt:lpstr>Roboto</vt:lpstr>
      <vt:lpstr>나눔고딕 ExtraBold</vt:lpstr>
      <vt:lpstr>맑은 고딕</vt:lpstr>
      <vt:lpstr>Arial</vt:lpstr>
      <vt:lpstr>Calibri</vt:lpstr>
      <vt:lpstr>Century Gothic</vt:lpstr>
      <vt:lpstr>Source Sans Pro</vt:lpstr>
      <vt:lpstr>Source Sans Pro Black</vt:lpstr>
      <vt:lpstr>Source Sans Pro Light</vt:lpstr>
      <vt:lpstr>Source Sans Pro SemiBold</vt:lpstr>
      <vt:lpstr>Source Sans Pro SemiBold</vt:lpstr>
      <vt:lpstr>Wingdings</vt:lpstr>
      <vt:lpstr>Office 테마</vt:lpstr>
      <vt:lpstr>think-cell Slide</vt:lpstr>
      <vt:lpstr>브라질  이커머스 플랫폼 만족도 점수 예측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현정</dc:creator>
  <cp:lastModifiedBy>고형용</cp:lastModifiedBy>
  <cp:revision>105</cp:revision>
  <dcterms:created xsi:type="dcterms:W3CDTF">2021-03-23T06:38:15Z</dcterms:created>
  <dcterms:modified xsi:type="dcterms:W3CDTF">2021-03-25T06:41:41Z</dcterms:modified>
</cp:coreProperties>
</file>